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handoutMasterIdLst>
    <p:handoutMasterId r:id="rId24"/>
  </p:handoutMasterIdLst>
  <p:sldIdLst>
    <p:sldId id="391" r:id="rId2"/>
    <p:sldId id="311" r:id="rId3"/>
    <p:sldId id="398" r:id="rId4"/>
    <p:sldId id="397" r:id="rId5"/>
    <p:sldId id="395" r:id="rId6"/>
    <p:sldId id="399" r:id="rId7"/>
    <p:sldId id="394" r:id="rId8"/>
    <p:sldId id="339" r:id="rId9"/>
    <p:sldId id="392" r:id="rId10"/>
    <p:sldId id="413" r:id="rId11"/>
    <p:sldId id="400" r:id="rId12"/>
    <p:sldId id="416" r:id="rId13"/>
    <p:sldId id="410" r:id="rId14"/>
    <p:sldId id="411" r:id="rId15"/>
    <p:sldId id="316" r:id="rId16"/>
    <p:sldId id="412" r:id="rId17"/>
    <p:sldId id="415" r:id="rId18"/>
    <p:sldId id="414" r:id="rId19"/>
    <p:sldId id="417" r:id="rId20"/>
    <p:sldId id="369" r:id="rId21"/>
    <p:sldId id="387" r:id="rId22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inen, Karin" initials="KK" lastIdx="5" clrIdx="0">
    <p:extLst>
      <p:ext uri="{19B8F6BF-5375-455C-9EA6-DF929625EA0E}">
        <p15:presenceInfo xmlns:p15="http://schemas.microsoft.com/office/powerpoint/2012/main" userId="Kleinen, Karin" providerId="None"/>
      </p:ext>
    </p:extLst>
  </p:cmAuthor>
  <p:cmAuthor id="2" name="Stefan Pietsch" initials="SP" lastIdx="5" clrIdx="1">
    <p:extLst>
      <p:ext uri="{19B8F6BF-5375-455C-9EA6-DF929625EA0E}">
        <p15:presenceInfo xmlns:p15="http://schemas.microsoft.com/office/powerpoint/2012/main" userId="3f1be1a99a7fed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65429" autoAdjust="0"/>
  </p:normalViewPr>
  <p:slideViewPr>
    <p:cSldViewPr>
      <p:cViewPr varScale="1">
        <p:scale>
          <a:sx n="72" d="100"/>
          <a:sy n="72" d="100"/>
        </p:scale>
        <p:origin x="26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33E2A-BF7D-4FB4-9A35-3E6F29C0925D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F98E460-C729-4E12-A821-04AF87813895}">
      <dgm:prSet phldrT="[Text]"/>
      <dgm:spPr/>
      <dgm:t>
        <a:bodyPr/>
        <a:lstStyle/>
        <a:p>
          <a:r>
            <a:rPr lang="de-DE" dirty="0"/>
            <a:t>von außen</a:t>
          </a:r>
        </a:p>
      </dgm:t>
    </dgm:pt>
    <dgm:pt modelId="{A111A4AD-CBB9-4CA2-896B-E9FF10445E91}" type="parTrans" cxnId="{BD890DC1-C57B-4706-A942-59AEA1CFABFC}">
      <dgm:prSet/>
      <dgm:spPr/>
      <dgm:t>
        <a:bodyPr/>
        <a:lstStyle/>
        <a:p>
          <a:endParaRPr lang="de-DE"/>
        </a:p>
      </dgm:t>
    </dgm:pt>
    <dgm:pt modelId="{1C9FC832-8536-47C0-BA41-A9EB84A62DF3}" type="sibTrans" cxnId="{BD890DC1-C57B-4706-A942-59AEA1CFABFC}">
      <dgm:prSet/>
      <dgm:spPr/>
      <dgm:t>
        <a:bodyPr/>
        <a:lstStyle/>
        <a:p>
          <a:endParaRPr lang="de-DE"/>
        </a:p>
      </dgm:t>
    </dgm:pt>
    <dgm:pt modelId="{4924C5F8-E97A-4EEC-B4A7-4DC730FCFF3E}">
      <dgm:prSet phldrT="[Text]"/>
      <dgm:spPr/>
      <dgm:t>
        <a:bodyPr/>
        <a:lstStyle/>
        <a:p>
          <a:r>
            <a:rPr lang="de-DE" dirty="0"/>
            <a:t>Nachfrage/ Fallzahlen</a:t>
          </a:r>
        </a:p>
      </dgm:t>
    </dgm:pt>
    <dgm:pt modelId="{BC36BA90-38E3-402E-A1E2-5E55FF1A7544}" type="parTrans" cxnId="{EB71A345-7724-42CF-AC8F-817F46314E3F}">
      <dgm:prSet/>
      <dgm:spPr/>
      <dgm:t>
        <a:bodyPr/>
        <a:lstStyle/>
        <a:p>
          <a:endParaRPr lang="de-DE"/>
        </a:p>
      </dgm:t>
    </dgm:pt>
    <dgm:pt modelId="{412C29E5-2E02-4889-86FF-98446B144E2E}" type="sibTrans" cxnId="{EB71A345-7724-42CF-AC8F-817F46314E3F}">
      <dgm:prSet/>
      <dgm:spPr/>
      <dgm:t>
        <a:bodyPr/>
        <a:lstStyle/>
        <a:p>
          <a:endParaRPr lang="de-DE"/>
        </a:p>
      </dgm:t>
    </dgm:pt>
    <dgm:pt modelId="{037532A9-3166-4993-AA75-6C23FDB0CBEF}">
      <dgm:prSet phldrT="[Text]"/>
      <dgm:spPr/>
      <dgm:t>
        <a:bodyPr/>
        <a:lstStyle/>
        <a:p>
          <a:r>
            <a:rPr lang="de-DE" dirty="0"/>
            <a:t>von innen u. außen</a:t>
          </a:r>
        </a:p>
      </dgm:t>
    </dgm:pt>
    <dgm:pt modelId="{3B71A3F8-086A-4FB9-B042-02ADB9C3995C}" type="parTrans" cxnId="{4E2B7C2D-9169-4CE0-A572-B7CDB86321FC}">
      <dgm:prSet/>
      <dgm:spPr/>
      <dgm:t>
        <a:bodyPr/>
        <a:lstStyle/>
        <a:p>
          <a:endParaRPr lang="de-DE"/>
        </a:p>
      </dgm:t>
    </dgm:pt>
    <dgm:pt modelId="{363AFB25-7EA0-4B4C-A309-DAD1085812EA}" type="sibTrans" cxnId="{4E2B7C2D-9169-4CE0-A572-B7CDB86321FC}">
      <dgm:prSet/>
      <dgm:spPr/>
      <dgm:t>
        <a:bodyPr/>
        <a:lstStyle/>
        <a:p>
          <a:endParaRPr lang="de-DE"/>
        </a:p>
      </dgm:t>
    </dgm:pt>
    <dgm:pt modelId="{88661CF8-586A-4719-91BB-9768EC83EADB}">
      <dgm:prSet phldrT="[Text]"/>
      <dgm:spPr/>
      <dgm:t>
        <a:bodyPr/>
        <a:lstStyle/>
        <a:p>
          <a:r>
            <a:rPr lang="de-DE" dirty="0"/>
            <a:t>Begrenzung von Aufgabenkomplexität </a:t>
          </a:r>
        </a:p>
      </dgm:t>
    </dgm:pt>
    <dgm:pt modelId="{0770E04C-6F07-4902-B3A0-7E6E5B1FAB1A}" type="parTrans" cxnId="{B4FED3D9-778E-4F28-B11A-287FB84A3C00}">
      <dgm:prSet/>
      <dgm:spPr/>
      <dgm:t>
        <a:bodyPr/>
        <a:lstStyle/>
        <a:p>
          <a:endParaRPr lang="de-DE"/>
        </a:p>
      </dgm:t>
    </dgm:pt>
    <dgm:pt modelId="{9A30EADE-344A-4601-8FD4-78844FB13DB5}" type="sibTrans" cxnId="{B4FED3D9-778E-4F28-B11A-287FB84A3C00}">
      <dgm:prSet/>
      <dgm:spPr/>
      <dgm:t>
        <a:bodyPr/>
        <a:lstStyle/>
        <a:p>
          <a:endParaRPr lang="de-DE"/>
        </a:p>
      </dgm:t>
    </dgm:pt>
    <dgm:pt modelId="{2FD50062-1B0A-4A5A-85B4-DAAC1898F482}">
      <dgm:prSet phldrT="[Text]"/>
      <dgm:spPr/>
      <dgm:t>
        <a:bodyPr/>
        <a:lstStyle/>
        <a:p>
          <a:r>
            <a:rPr lang="de-DE" dirty="0"/>
            <a:t>von innen</a:t>
          </a:r>
        </a:p>
      </dgm:t>
    </dgm:pt>
    <dgm:pt modelId="{E1A65EA8-3EEA-48BF-863B-09A82D05E1C0}" type="parTrans" cxnId="{EEDF24F8-E25D-4666-954E-DECB219BB3B6}">
      <dgm:prSet/>
      <dgm:spPr/>
      <dgm:t>
        <a:bodyPr/>
        <a:lstStyle/>
        <a:p>
          <a:endParaRPr lang="de-DE"/>
        </a:p>
      </dgm:t>
    </dgm:pt>
    <dgm:pt modelId="{0FAD2FAA-7554-46E9-947F-C562247EE4E9}" type="sibTrans" cxnId="{EEDF24F8-E25D-4666-954E-DECB219BB3B6}">
      <dgm:prSet/>
      <dgm:spPr/>
      <dgm:t>
        <a:bodyPr/>
        <a:lstStyle/>
        <a:p>
          <a:endParaRPr lang="de-DE"/>
        </a:p>
      </dgm:t>
    </dgm:pt>
    <dgm:pt modelId="{E3574B2C-42C3-4188-969D-97768A45DBB8}">
      <dgm:prSet phldrT="[Text]"/>
      <dgm:spPr/>
      <dgm:t>
        <a:bodyPr/>
        <a:lstStyle/>
        <a:p>
          <a:r>
            <a:rPr lang="de-DE" dirty="0"/>
            <a:t>Fachlichkeit/ Wissen</a:t>
          </a:r>
        </a:p>
      </dgm:t>
    </dgm:pt>
    <dgm:pt modelId="{86ED34DA-FAF5-4F61-A3A6-29D74C466E0F}" type="parTrans" cxnId="{742208CF-0D58-4511-9793-F1D54326FF6A}">
      <dgm:prSet/>
      <dgm:spPr/>
      <dgm:t>
        <a:bodyPr/>
        <a:lstStyle/>
        <a:p>
          <a:endParaRPr lang="de-DE"/>
        </a:p>
      </dgm:t>
    </dgm:pt>
    <dgm:pt modelId="{A45DB4DF-0716-4430-B529-E643B05E5118}" type="sibTrans" cxnId="{742208CF-0D58-4511-9793-F1D54326FF6A}">
      <dgm:prSet/>
      <dgm:spPr/>
      <dgm:t>
        <a:bodyPr/>
        <a:lstStyle/>
        <a:p>
          <a:endParaRPr lang="de-DE"/>
        </a:p>
      </dgm:t>
    </dgm:pt>
    <dgm:pt modelId="{8255F595-5936-450A-8D94-D43758E49B6D}">
      <dgm:prSet/>
      <dgm:spPr/>
      <dgm:t>
        <a:bodyPr/>
        <a:lstStyle/>
        <a:p>
          <a:r>
            <a:rPr lang="de-DE" dirty="0"/>
            <a:t>rechtliche und/ oder politische Anforderungen</a:t>
          </a:r>
        </a:p>
      </dgm:t>
    </dgm:pt>
    <dgm:pt modelId="{46ABDEFE-D924-434E-90C4-0DF538911597}" type="parTrans" cxnId="{C63A3AAC-D5FB-4AED-A448-FBBB68E8CF14}">
      <dgm:prSet/>
      <dgm:spPr/>
      <dgm:t>
        <a:bodyPr/>
        <a:lstStyle/>
        <a:p>
          <a:endParaRPr lang="de-DE"/>
        </a:p>
      </dgm:t>
    </dgm:pt>
    <dgm:pt modelId="{D4F37E19-43FA-48A0-886C-7612E1AB7D03}" type="sibTrans" cxnId="{C63A3AAC-D5FB-4AED-A448-FBBB68E8CF14}">
      <dgm:prSet/>
      <dgm:spPr/>
      <dgm:t>
        <a:bodyPr/>
        <a:lstStyle/>
        <a:p>
          <a:endParaRPr lang="de-DE"/>
        </a:p>
      </dgm:t>
    </dgm:pt>
    <dgm:pt modelId="{D0505379-4626-45F1-BACD-EF77A88599AC}">
      <dgm:prSet/>
      <dgm:spPr/>
      <dgm:t>
        <a:bodyPr/>
        <a:lstStyle/>
        <a:p>
          <a:r>
            <a:rPr lang="de-DE" dirty="0"/>
            <a:t>Handlungsdruck bzw. Druck von außen</a:t>
          </a:r>
        </a:p>
      </dgm:t>
    </dgm:pt>
    <dgm:pt modelId="{6CCD5457-5C40-47FD-B070-3DF3D19E38A9}" type="parTrans" cxnId="{24634A86-1E83-4065-8DDB-9A8E2EEE9F9F}">
      <dgm:prSet/>
      <dgm:spPr/>
      <dgm:t>
        <a:bodyPr/>
        <a:lstStyle/>
        <a:p>
          <a:endParaRPr lang="de-DE"/>
        </a:p>
      </dgm:t>
    </dgm:pt>
    <dgm:pt modelId="{B11F51D2-9EA4-4B60-A24C-C92E313FF30B}" type="sibTrans" cxnId="{24634A86-1E83-4065-8DDB-9A8E2EEE9F9F}">
      <dgm:prSet/>
      <dgm:spPr/>
      <dgm:t>
        <a:bodyPr/>
        <a:lstStyle/>
        <a:p>
          <a:endParaRPr lang="de-DE"/>
        </a:p>
      </dgm:t>
    </dgm:pt>
    <dgm:pt modelId="{5CCF9FB8-EA59-4ED9-AB03-C397CFC5AFEF}">
      <dgm:prSet/>
      <dgm:spPr/>
      <dgm:t>
        <a:bodyPr/>
        <a:lstStyle/>
        <a:p>
          <a:r>
            <a:rPr lang="de-DE" dirty="0"/>
            <a:t>mit dem dafür notwendigen Wissen</a:t>
          </a:r>
        </a:p>
      </dgm:t>
    </dgm:pt>
    <dgm:pt modelId="{47CDCCD4-02EF-439D-8171-A728F8951F57}" type="parTrans" cxnId="{789863BD-F389-4621-AAC6-76128DD103C9}">
      <dgm:prSet/>
      <dgm:spPr/>
      <dgm:t>
        <a:bodyPr/>
        <a:lstStyle/>
        <a:p>
          <a:endParaRPr lang="de-DE"/>
        </a:p>
      </dgm:t>
    </dgm:pt>
    <dgm:pt modelId="{F9AF1BE8-2701-44FC-BE1A-FD3CC03B07D1}" type="sibTrans" cxnId="{789863BD-F389-4621-AAC6-76128DD103C9}">
      <dgm:prSet/>
      <dgm:spPr/>
      <dgm:t>
        <a:bodyPr/>
        <a:lstStyle/>
        <a:p>
          <a:endParaRPr lang="de-DE"/>
        </a:p>
      </dgm:t>
    </dgm:pt>
    <dgm:pt modelId="{8DB51689-3C68-4791-BD75-BE2C0DC84173}">
      <dgm:prSet/>
      <dgm:spPr/>
      <dgm:t>
        <a:bodyPr/>
        <a:lstStyle/>
        <a:p>
          <a:r>
            <a:rPr lang="de-DE" dirty="0"/>
            <a:t>Rollenklärung</a:t>
          </a:r>
        </a:p>
      </dgm:t>
    </dgm:pt>
    <dgm:pt modelId="{B8C2F01C-8289-40BF-9DCF-1FF78A120E06}" type="parTrans" cxnId="{D42370DD-72C0-4E39-A74B-0CAA982A1056}">
      <dgm:prSet/>
      <dgm:spPr/>
      <dgm:t>
        <a:bodyPr/>
        <a:lstStyle/>
        <a:p>
          <a:endParaRPr lang="de-DE"/>
        </a:p>
      </dgm:t>
    </dgm:pt>
    <dgm:pt modelId="{F8D5314B-EDB0-40B3-B03B-80DA5CB8D58D}" type="sibTrans" cxnId="{D42370DD-72C0-4E39-A74B-0CAA982A1056}">
      <dgm:prSet/>
      <dgm:spPr/>
      <dgm:t>
        <a:bodyPr/>
        <a:lstStyle/>
        <a:p>
          <a:endParaRPr lang="de-DE"/>
        </a:p>
      </dgm:t>
    </dgm:pt>
    <dgm:pt modelId="{6F30D1A0-B117-4155-A90E-D53C60D2915B}">
      <dgm:prSet/>
      <dgm:spPr/>
      <dgm:t>
        <a:bodyPr/>
        <a:lstStyle/>
        <a:p>
          <a:r>
            <a:rPr lang="de-DE" dirty="0"/>
            <a:t> Entlastung</a:t>
          </a:r>
        </a:p>
      </dgm:t>
    </dgm:pt>
    <dgm:pt modelId="{618D5B34-3766-471A-A500-85EDA22DD71A}" type="parTrans" cxnId="{2AA67E73-4519-4DF6-8AD7-18D5C0E2865D}">
      <dgm:prSet/>
      <dgm:spPr/>
      <dgm:t>
        <a:bodyPr/>
        <a:lstStyle/>
        <a:p>
          <a:endParaRPr lang="de-DE"/>
        </a:p>
      </dgm:t>
    </dgm:pt>
    <dgm:pt modelId="{7763516E-6C31-4705-9F5A-0B2FC5F3170C}" type="sibTrans" cxnId="{2AA67E73-4519-4DF6-8AD7-18D5C0E2865D}">
      <dgm:prSet/>
      <dgm:spPr/>
      <dgm:t>
        <a:bodyPr/>
        <a:lstStyle/>
        <a:p>
          <a:endParaRPr lang="de-DE"/>
        </a:p>
      </dgm:t>
    </dgm:pt>
    <dgm:pt modelId="{DFDCC0F0-DFF2-434D-9A10-F2A33EB284E2}">
      <dgm:prSet/>
      <dgm:spPr/>
      <dgm:t>
        <a:bodyPr/>
        <a:lstStyle/>
        <a:p>
          <a:r>
            <a:rPr lang="de-DE" dirty="0"/>
            <a:t>Förderung der </a:t>
          </a:r>
        </a:p>
      </dgm:t>
    </dgm:pt>
    <dgm:pt modelId="{F2814068-C83E-4DB6-8B9C-D208EE0D8B81}" type="parTrans" cxnId="{E5784861-2B94-47BE-A100-28294F69DA3F}">
      <dgm:prSet/>
      <dgm:spPr/>
      <dgm:t>
        <a:bodyPr/>
        <a:lstStyle/>
        <a:p>
          <a:endParaRPr lang="de-DE"/>
        </a:p>
      </dgm:t>
    </dgm:pt>
    <dgm:pt modelId="{0611839E-EAE9-4029-ACB9-0F916D1BAA34}" type="sibTrans" cxnId="{E5784861-2B94-47BE-A100-28294F69DA3F}">
      <dgm:prSet/>
      <dgm:spPr/>
      <dgm:t>
        <a:bodyPr/>
        <a:lstStyle/>
        <a:p>
          <a:endParaRPr lang="de-DE"/>
        </a:p>
      </dgm:t>
    </dgm:pt>
    <dgm:pt modelId="{CAA3DBB6-81F1-4AA8-A54E-E767E2FD918F}">
      <dgm:prSet/>
      <dgm:spPr/>
      <dgm:t>
        <a:bodyPr/>
        <a:lstStyle/>
        <a:p>
          <a:r>
            <a:rPr lang="de-DE" dirty="0"/>
            <a:t>Motivation</a:t>
          </a:r>
        </a:p>
      </dgm:t>
    </dgm:pt>
    <dgm:pt modelId="{91BC9D07-6062-4527-BC0B-A8F699861DF0}" type="parTrans" cxnId="{09EBFD06-89F4-46BF-94E7-14754B86D550}">
      <dgm:prSet/>
      <dgm:spPr/>
      <dgm:t>
        <a:bodyPr/>
        <a:lstStyle/>
        <a:p>
          <a:endParaRPr lang="de-DE"/>
        </a:p>
      </dgm:t>
    </dgm:pt>
    <dgm:pt modelId="{804C59D5-A92C-4A12-918F-8B77B9685463}" type="sibTrans" cxnId="{09EBFD06-89F4-46BF-94E7-14754B86D550}">
      <dgm:prSet/>
      <dgm:spPr/>
      <dgm:t>
        <a:bodyPr/>
        <a:lstStyle/>
        <a:p>
          <a:endParaRPr lang="de-DE"/>
        </a:p>
      </dgm:t>
    </dgm:pt>
    <dgm:pt modelId="{28B4C09E-152F-4B35-BECB-C7121A694EC9}" type="pres">
      <dgm:prSet presAssocID="{A8E33E2A-BF7D-4FB4-9A35-3E6F29C0925D}" presName="Name0" presStyleCnt="0">
        <dgm:presLayoutVars>
          <dgm:dir/>
          <dgm:animLvl val="lvl"/>
          <dgm:resizeHandles val="exact"/>
        </dgm:presLayoutVars>
      </dgm:prSet>
      <dgm:spPr/>
    </dgm:pt>
    <dgm:pt modelId="{A27036F9-67DD-4980-9977-0FC74F5B0B23}" type="pres">
      <dgm:prSet presAssocID="{A8E33E2A-BF7D-4FB4-9A35-3E6F29C0925D}" presName="tSp" presStyleCnt="0"/>
      <dgm:spPr/>
    </dgm:pt>
    <dgm:pt modelId="{6A72C1F5-B395-4120-9422-A3AE97E40053}" type="pres">
      <dgm:prSet presAssocID="{A8E33E2A-BF7D-4FB4-9A35-3E6F29C0925D}" presName="bSp" presStyleCnt="0"/>
      <dgm:spPr/>
    </dgm:pt>
    <dgm:pt modelId="{1E8282C0-5D08-419B-B122-4CBBE730B883}" type="pres">
      <dgm:prSet presAssocID="{A8E33E2A-BF7D-4FB4-9A35-3E6F29C0925D}" presName="process" presStyleCnt="0"/>
      <dgm:spPr/>
    </dgm:pt>
    <dgm:pt modelId="{191570F0-EE28-41D3-AD70-C42D0CED3F7E}" type="pres">
      <dgm:prSet presAssocID="{FF98E460-C729-4E12-A821-04AF87813895}" presName="composite1" presStyleCnt="0"/>
      <dgm:spPr/>
    </dgm:pt>
    <dgm:pt modelId="{5D004B29-B109-495A-8F5A-E75A5BCD8521}" type="pres">
      <dgm:prSet presAssocID="{FF98E460-C729-4E12-A821-04AF87813895}" presName="dummyNode1" presStyleLbl="node1" presStyleIdx="0" presStyleCnt="3"/>
      <dgm:spPr/>
    </dgm:pt>
    <dgm:pt modelId="{251A9BE5-3117-46F8-881B-197B65282FED}" type="pres">
      <dgm:prSet presAssocID="{FF98E460-C729-4E12-A821-04AF87813895}" presName="childNode1" presStyleLbl="bgAcc1" presStyleIdx="0" presStyleCnt="3">
        <dgm:presLayoutVars>
          <dgm:bulletEnabled val="1"/>
        </dgm:presLayoutVars>
      </dgm:prSet>
      <dgm:spPr/>
    </dgm:pt>
    <dgm:pt modelId="{0C7D6C67-3BCA-4C93-AB38-277D9C39E812}" type="pres">
      <dgm:prSet presAssocID="{FF98E460-C729-4E12-A821-04AF87813895}" presName="childNode1tx" presStyleLbl="bgAcc1" presStyleIdx="0" presStyleCnt="3">
        <dgm:presLayoutVars>
          <dgm:bulletEnabled val="1"/>
        </dgm:presLayoutVars>
      </dgm:prSet>
      <dgm:spPr/>
    </dgm:pt>
    <dgm:pt modelId="{90E80A3D-21CE-4C67-8602-B420776F2274}" type="pres">
      <dgm:prSet presAssocID="{FF98E460-C729-4E12-A821-04AF87813895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5D0AA9BF-5236-4906-8827-882ACF74974C}" type="pres">
      <dgm:prSet presAssocID="{FF98E460-C729-4E12-A821-04AF87813895}" presName="connSite1" presStyleCnt="0"/>
      <dgm:spPr/>
    </dgm:pt>
    <dgm:pt modelId="{3F200014-FCF0-494B-AFC3-17CE425F1B49}" type="pres">
      <dgm:prSet presAssocID="{1C9FC832-8536-47C0-BA41-A9EB84A62DF3}" presName="Name9" presStyleLbl="sibTrans2D1" presStyleIdx="0" presStyleCnt="2"/>
      <dgm:spPr/>
    </dgm:pt>
    <dgm:pt modelId="{0A931914-26FE-45C5-AA44-E11032C382BD}" type="pres">
      <dgm:prSet presAssocID="{037532A9-3166-4993-AA75-6C23FDB0CBEF}" presName="composite2" presStyleCnt="0"/>
      <dgm:spPr/>
    </dgm:pt>
    <dgm:pt modelId="{9311478A-56E3-4FF9-B0A7-1741AEEBE0A6}" type="pres">
      <dgm:prSet presAssocID="{037532A9-3166-4993-AA75-6C23FDB0CBEF}" presName="dummyNode2" presStyleLbl="node1" presStyleIdx="0" presStyleCnt="3"/>
      <dgm:spPr/>
    </dgm:pt>
    <dgm:pt modelId="{1D0B230F-A5FC-4A42-B1D4-95B1127BAAD6}" type="pres">
      <dgm:prSet presAssocID="{037532A9-3166-4993-AA75-6C23FDB0CBEF}" presName="childNode2" presStyleLbl="bgAcc1" presStyleIdx="1" presStyleCnt="3">
        <dgm:presLayoutVars>
          <dgm:bulletEnabled val="1"/>
        </dgm:presLayoutVars>
      </dgm:prSet>
      <dgm:spPr/>
    </dgm:pt>
    <dgm:pt modelId="{F0B7AED9-0847-4815-81BA-2AA72FFB30F4}" type="pres">
      <dgm:prSet presAssocID="{037532A9-3166-4993-AA75-6C23FDB0CBEF}" presName="childNode2tx" presStyleLbl="bgAcc1" presStyleIdx="1" presStyleCnt="3">
        <dgm:presLayoutVars>
          <dgm:bulletEnabled val="1"/>
        </dgm:presLayoutVars>
      </dgm:prSet>
      <dgm:spPr/>
    </dgm:pt>
    <dgm:pt modelId="{55F4B3E6-C5AA-4A03-B701-2607CB182482}" type="pres">
      <dgm:prSet presAssocID="{037532A9-3166-4993-AA75-6C23FDB0CBEF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4DB19815-205F-4F1E-8921-082F2536028B}" type="pres">
      <dgm:prSet presAssocID="{037532A9-3166-4993-AA75-6C23FDB0CBEF}" presName="connSite2" presStyleCnt="0"/>
      <dgm:spPr/>
    </dgm:pt>
    <dgm:pt modelId="{916C9717-6EB6-47F9-A5DD-C695AA84332E}" type="pres">
      <dgm:prSet presAssocID="{363AFB25-7EA0-4B4C-A309-DAD1085812EA}" presName="Name18" presStyleLbl="sibTrans2D1" presStyleIdx="1" presStyleCnt="2"/>
      <dgm:spPr/>
    </dgm:pt>
    <dgm:pt modelId="{B1D2F33B-AFFB-4819-9343-776E4B06D3C9}" type="pres">
      <dgm:prSet presAssocID="{2FD50062-1B0A-4A5A-85B4-DAAC1898F482}" presName="composite1" presStyleCnt="0"/>
      <dgm:spPr/>
    </dgm:pt>
    <dgm:pt modelId="{1BB57998-9C8D-4014-96B3-1D67ADB96589}" type="pres">
      <dgm:prSet presAssocID="{2FD50062-1B0A-4A5A-85B4-DAAC1898F482}" presName="dummyNode1" presStyleLbl="node1" presStyleIdx="1" presStyleCnt="3"/>
      <dgm:spPr/>
    </dgm:pt>
    <dgm:pt modelId="{E3F0B8CE-F31D-42A4-947B-051A613AFE30}" type="pres">
      <dgm:prSet presAssocID="{2FD50062-1B0A-4A5A-85B4-DAAC1898F482}" presName="childNode1" presStyleLbl="bgAcc1" presStyleIdx="2" presStyleCnt="3">
        <dgm:presLayoutVars>
          <dgm:bulletEnabled val="1"/>
        </dgm:presLayoutVars>
      </dgm:prSet>
      <dgm:spPr/>
    </dgm:pt>
    <dgm:pt modelId="{91D4666A-FA93-4EAE-99D9-C7D5E7F15F1A}" type="pres">
      <dgm:prSet presAssocID="{2FD50062-1B0A-4A5A-85B4-DAAC1898F482}" presName="childNode1tx" presStyleLbl="bgAcc1" presStyleIdx="2" presStyleCnt="3">
        <dgm:presLayoutVars>
          <dgm:bulletEnabled val="1"/>
        </dgm:presLayoutVars>
      </dgm:prSet>
      <dgm:spPr/>
    </dgm:pt>
    <dgm:pt modelId="{5B216C9A-DF84-4252-9EB0-7DABDBC40063}" type="pres">
      <dgm:prSet presAssocID="{2FD50062-1B0A-4A5A-85B4-DAAC1898F48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48EFC58-1F27-477E-B219-A467C7C250A7}" type="pres">
      <dgm:prSet presAssocID="{2FD50062-1B0A-4A5A-85B4-DAAC1898F482}" presName="connSite1" presStyleCnt="0"/>
      <dgm:spPr/>
    </dgm:pt>
  </dgm:ptLst>
  <dgm:cxnLst>
    <dgm:cxn modelId="{F956D005-138A-4644-A125-BFB2ECE48E88}" type="presOf" srcId="{E3574B2C-42C3-4188-969D-97768A45DBB8}" destId="{E3F0B8CE-F31D-42A4-947B-051A613AFE30}" srcOrd="0" destOrd="0" presId="urn:microsoft.com/office/officeart/2005/8/layout/hProcess4"/>
    <dgm:cxn modelId="{09EBFD06-89F4-46BF-94E7-14754B86D550}" srcId="{2FD50062-1B0A-4A5A-85B4-DAAC1898F482}" destId="{CAA3DBB6-81F1-4AA8-A54E-E767E2FD918F}" srcOrd="3" destOrd="0" parTransId="{91BC9D07-6062-4527-BC0B-A8F699861DF0}" sibTransId="{804C59D5-A92C-4A12-918F-8B77B9685463}"/>
    <dgm:cxn modelId="{7937A710-78A1-4A1F-BA62-E1E62913B1AD}" type="presOf" srcId="{DFDCC0F0-DFF2-434D-9A10-F2A33EB284E2}" destId="{E3F0B8CE-F31D-42A4-947B-051A613AFE30}" srcOrd="0" destOrd="2" presId="urn:microsoft.com/office/officeart/2005/8/layout/hProcess4"/>
    <dgm:cxn modelId="{5FA19A15-AC91-4E55-9D1B-428C7B1B6C59}" type="presOf" srcId="{6F30D1A0-B117-4155-A90E-D53C60D2915B}" destId="{91D4666A-FA93-4EAE-99D9-C7D5E7F15F1A}" srcOrd="1" destOrd="1" presId="urn:microsoft.com/office/officeart/2005/8/layout/hProcess4"/>
    <dgm:cxn modelId="{B8CF962B-4817-4683-8580-8B4937E549B0}" type="presOf" srcId="{D0505379-4626-45F1-BACD-EF77A88599AC}" destId="{0C7D6C67-3BCA-4C93-AB38-277D9C39E812}" srcOrd="1" destOrd="2" presId="urn:microsoft.com/office/officeart/2005/8/layout/hProcess4"/>
    <dgm:cxn modelId="{4E2B7C2D-9169-4CE0-A572-B7CDB86321FC}" srcId="{A8E33E2A-BF7D-4FB4-9A35-3E6F29C0925D}" destId="{037532A9-3166-4993-AA75-6C23FDB0CBEF}" srcOrd="1" destOrd="0" parTransId="{3B71A3F8-086A-4FB9-B042-02ADB9C3995C}" sibTransId="{363AFB25-7EA0-4B4C-A309-DAD1085812EA}"/>
    <dgm:cxn modelId="{4225FE2E-1A91-43AD-9B2F-C3D1FCCF7434}" type="presOf" srcId="{8DB51689-3C68-4791-BD75-BE2C0DC84173}" destId="{F0B7AED9-0847-4815-81BA-2AA72FFB30F4}" srcOrd="1" destOrd="2" presId="urn:microsoft.com/office/officeart/2005/8/layout/hProcess4"/>
    <dgm:cxn modelId="{BB44462F-FB6D-426C-BE95-C9C8A634B8CF}" type="presOf" srcId="{8DB51689-3C68-4791-BD75-BE2C0DC84173}" destId="{1D0B230F-A5FC-4A42-B1D4-95B1127BAAD6}" srcOrd="0" destOrd="2" presId="urn:microsoft.com/office/officeart/2005/8/layout/hProcess4"/>
    <dgm:cxn modelId="{048A9E38-1460-46E7-9B93-FD02343003A5}" type="presOf" srcId="{5CCF9FB8-EA59-4ED9-AB03-C397CFC5AFEF}" destId="{F0B7AED9-0847-4815-81BA-2AA72FFB30F4}" srcOrd="1" destOrd="1" presId="urn:microsoft.com/office/officeart/2005/8/layout/hProcess4"/>
    <dgm:cxn modelId="{FB1C9E3A-A86D-411B-8075-2B6B3C5953EA}" type="presOf" srcId="{DFDCC0F0-DFF2-434D-9A10-F2A33EB284E2}" destId="{91D4666A-FA93-4EAE-99D9-C7D5E7F15F1A}" srcOrd="1" destOrd="2" presId="urn:microsoft.com/office/officeart/2005/8/layout/hProcess4"/>
    <dgm:cxn modelId="{57D8123B-1CCE-4306-B9B2-414ADC37BED8}" type="presOf" srcId="{D0505379-4626-45F1-BACD-EF77A88599AC}" destId="{251A9BE5-3117-46F8-881B-197B65282FED}" srcOrd="0" destOrd="2" presId="urn:microsoft.com/office/officeart/2005/8/layout/hProcess4"/>
    <dgm:cxn modelId="{9C395D3D-59DF-4D9E-BD7F-774DE4E87C7C}" type="presOf" srcId="{8255F595-5936-450A-8D94-D43758E49B6D}" destId="{251A9BE5-3117-46F8-881B-197B65282FED}" srcOrd="0" destOrd="1" presId="urn:microsoft.com/office/officeart/2005/8/layout/hProcess4"/>
    <dgm:cxn modelId="{3759345D-ACD9-487C-91DB-D0BB867D9BE4}" type="presOf" srcId="{88661CF8-586A-4719-91BB-9768EC83EADB}" destId="{F0B7AED9-0847-4815-81BA-2AA72FFB30F4}" srcOrd="1" destOrd="0" presId="urn:microsoft.com/office/officeart/2005/8/layout/hProcess4"/>
    <dgm:cxn modelId="{E5784861-2B94-47BE-A100-28294F69DA3F}" srcId="{2FD50062-1B0A-4A5A-85B4-DAAC1898F482}" destId="{DFDCC0F0-DFF2-434D-9A10-F2A33EB284E2}" srcOrd="2" destOrd="0" parTransId="{F2814068-C83E-4DB6-8B9C-D208EE0D8B81}" sibTransId="{0611839E-EAE9-4029-ACB9-0F916D1BAA34}"/>
    <dgm:cxn modelId="{C584F242-4826-4B2F-A339-73836A953C8E}" type="presOf" srcId="{A8E33E2A-BF7D-4FB4-9A35-3E6F29C0925D}" destId="{28B4C09E-152F-4B35-BECB-C7121A694EC9}" srcOrd="0" destOrd="0" presId="urn:microsoft.com/office/officeart/2005/8/layout/hProcess4"/>
    <dgm:cxn modelId="{EB71A345-7724-42CF-AC8F-817F46314E3F}" srcId="{FF98E460-C729-4E12-A821-04AF87813895}" destId="{4924C5F8-E97A-4EEC-B4A7-4DC730FCFF3E}" srcOrd="0" destOrd="0" parTransId="{BC36BA90-38E3-402E-A1E2-5E55FF1A7544}" sibTransId="{412C29E5-2E02-4889-86FF-98446B144E2E}"/>
    <dgm:cxn modelId="{64700972-B2CA-4CDF-BCFB-C864C4C3C6F1}" type="presOf" srcId="{1C9FC832-8536-47C0-BA41-A9EB84A62DF3}" destId="{3F200014-FCF0-494B-AFC3-17CE425F1B49}" srcOrd="0" destOrd="0" presId="urn:microsoft.com/office/officeart/2005/8/layout/hProcess4"/>
    <dgm:cxn modelId="{2C8BEE72-BC73-450F-AE47-9E82AC67B3DD}" type="presOf" srcId="{2FD50062-1B0A-4A5A-85B4-DAAC1898F482}" destId="{5B216C9A-DF84-4252-9EB0-7DABDBC40063}" srcOrd="0" destOrd="0" presId="urn:microsoft.com/office/officeart/2005/8/layout/hProcess4"/>
    <dgm:cxn modelId="{2AA67E73-4519-4DF6-8AD7-18D5C0E2865D}" srcId="{2FD50062-1B0A-4A5A-85B4-DAAC1898F482}" destId="{6F30D1A0-B117-4155-A90E-D53C60D2915B}" srcOrd="1" destOrd="0" parTransId="{618D5B34-3766-471A-A500-85EDA22DD71A}" sibTransId="{7763516E-6C31-4705-9F5A-0B2FC5F3170C}"/>
    <dgm:cxn modelId="{65944F79-211A-45B0-8B23-51136A35D726}" type="presOf" srcId="{5CCF9FB8-EA59-4ED9-AB03-C397CFC5AFEF}" destId="{1D0B230F-A5FC-4A42-B1D4-95B1127BAAD6}" srcOrd="0" destOrd="1" presId="urn:microsoft.com/office/officeart/2005/8/layout/hProcess4"/>
    <dgm:cxn modelId="{0AF46C7C-0E9B-494F-BADA-ADBCAE27880F}" type="presOf" srcId="{CAA3DBB6-81F1-4AA8-A54E-E767E2FD918F}" destId="{91D4666A-FA93-4EAE-99D9-C7D5E7F15F1A}" srcOrd="1" destOrd="3" presId="urn:microsoft.com/office/officeart/2005/8/layout/hProcess4"/>
    <dgm:cxn modelId="{9CD0D485-8487-4073-BCDF-CAC1C562B17A}" type="presOf" srcId="{8255F595-5936-450A-8D94-D43758E49B6D}" destId="{0C7D6C67-3BCA-4C93-AB38-277D9C39E812}" srcOrd="1" destOrd="1" presId="urn:microsoft.com/office/officeart/2005/8/layout/hProcess4"/>
    <dgm:cxn modelId="{24634A86-1E83-4065-8DDB-9A8E2EEE9F9F}" srcId="{FF98E460-C729-4E12-A821-04AF87813895}" destId="{D0505379-4626-45F1-BACD-EF77A88599AC}" srcOrd="2" destOrd="0" parTransId="{6CCD5457-5C40-47FD-B070-3DF3D19E38A9}" sibTransId="{B11F51D2-9EA4-4B60-A24C-C92E313FF30B}"/>
    <dgm:cxn modelId="{55978589-0C13-43C7-9F93-8737C64E738B}" type="presOf" srcId="{FF98E460-C729-4E12-A821-04AF87813895}" destId="{90E80A3D-21CE-4C67-8602-B420776F2274}" srcOrd="0" destOrd="0" presId="urn:microsoft.com/office/officeart/2005/8/layout/hProcess4"/>
    <dgm:cxn modelId="{5E20D28B-D82A-4F8F-A1FE-9CAE26585F8A}" type="presOf" srcId="{CAA3DBB6-81F1-4AA8-A54E-E767E2FD918F}" destId="{E3F0B8CE-F31D-42A4-947B-051A613AFE30}" srcOrd="0" destOrd="3" presId="urn:microsoft.com/office/officeart/2005/8/layout/hProcess4"/>
    <dgm:cxn modelId="{4AF70896-BD49-4CF6-B37A-EA836304750A}" type="presOf" srcId="{6F30D1A0-B117-4155-A90E-D53C60D2915B}" destId="{E3F0B8CE-F31D-42A4-947B-051A613AFE30}" srcOrd="0" destOrd="1" presId="urn:microsoft.com/office/officeart/2005/8/layout/hProcess4"/>
    <dgm:cxn modelId="{C2E44EA0-24E9-49F6-B2D8-516B5BC4F3D3}" type="presOf" srcId="{037532A9-3166-4993-AA75-6C23FDB0CBEF}" destId="{55F4B3E6-C5AA-4A03-B701-2607CB182482}" srcOrd="0" destOrd="0" presId="urn:microsoft.com/office/officeart/2005/8/layout/hProcess4"/>
    <dgm:cxn modelId="{9F25D8AB-85F3-4F22-AE57-C3F329954A1D}" type="presOf" srcId="{4924C5F8-E97A-4EEC-B4A7-4DC730FCFF3E}" destId="{251A9BE5-3117-46F8-881B-197B65282FED}" srcOrd="0" destOrd="0" presId="urn:microsoft.com/office/officeart/2005/8/layout/hProcess4"/>
    <dgm:cxn modelId="{C63A3AAC-D5FB-4AED-A448-FBBB68E8CF14}" srcId="{FF98E460-C729-4E12-A821-04AF87813895}" destId="{8255F595-5936-450A-8D94-D43758E49B6D}" srcOrd="1" destOrd="0" parTransId="{46ABDEFE-D924-434E-90C4-0DF538911597}" sibTransId="{D4F37E19-43FA-48A0-886C-7612E1AB7D03}"/>
    <dgm:cxn modelId="{3D6697BC-5A58-4A91-BFF1-0BA400F3769E}" type="presOf" srcId="{4924C5F8-E97A-4EEC-B4A7-4DC730FCFF3E}" destId="{0C7D6C67-3BCA-4C93-AB38-277D9C39E812}" srcOrd="1" destOrd="0" presId="urn:microsoft.com/office/officeart/2005/8/layout/hProcess4"/>
    <dgm:cxn modelId="{789863BD-F389-4621-AAC6-76128DD103C9}" srcId="{037532A9-3166-4993-AA75-6C23FDB0CBEF}" destId="{5CCF9FB8-EA59-4ED9-AB03-C397CFC5AFEF}" srcOrd="1" destOrd="0" parTransId="{47CDCCD4-02EF-439D-8171-A728F8951F57}" sibTransId="{F9AF1BE8-2701-44FC-BE1A-FD3CC03B07D1}"/>
    <dgm:cxn modelId="{BD890DC1-C57B-4706-A942-59AEA1CFABFC}" srcId="{A8E33E2A-BF7D-4FB4-9A35-3E6F29C0925D}" destId="{FF98E460-C729-4E12-A821-04AF87813895}" srcOrd="0" destOrd="0" parTransId="{A111A4AD-CBB9-4CA2-896B-E9FF10445E91}" sibTransId="{1C9FC832-8536-47C0-BA41-A9EB84A62DF3}"/>
    <dgm:cxn modelId="{9149C1CB-379D-4E08-8BD7-5F008A7C30E9}" type="presOf" srcId="{E3574B2C-42C3-4188-969D-97768A45DBB8}" destId="{91D4666A-FA93-4EAE-99D9-C7D5E7F15F1A}" srcOrd="1" destOrd="0" presId="urn:microsoft.com/office/officeart/2005/8/layout/hProcess4"/>
    <dgm:cxn modelId="{742208CF-0D58-4511-9793-F1D54326FF6A}" srcId="{2FD50062-1B0A-4A5A-85B4-DAAC1898F482}" destId="{E3574B2C-42C3-4188-969D-97768A45DBB8}" srcOrd="0" destOrd="0" parTransId="{86ED34DA-FAF5-4F61-A3A6-29D74C466E0F}" sibTransId="{A45DB4DF-0716-4430-B529-E643B05E5118}"/>
    <dgm:cxn modelId="{DAEF65D2-BDE9-4B4A-91B0-3FD2D7740219}" type="presOf" srcId="{88661CF8-586A-4719-91BB-9768EC83EADB}" destId="{1D0B230F-A5FC-4A42-B1D4-95B1127BAAD6}" srcOrd="0" destOrd="0" presId="urn:microsoft.com/office/officeart/2005/8/layout/hProcess4"/>
    <dgm:cxn modelId="{B4FED3D9-778E-4F28-B11A-287FB84A3C00}" srcId="{037532A9-3166-4993-AA75-6C23FDB0CBEF}" destId="{88661CF8-586A-4719-91BB-9768EC83EADB}" srcOrd="0" destOrd="0" parTransId="{0770E04C-6F07-4902-B3A0-7E6E5B1FAB1A}" sibTransId="{9A30EADE-344A-4601-8FD4-78844FB13DB5}"/>
    <dgm:cxn modelId="{D42370DD-72C0-4E39-A74B-0CAA982A1056}" srcId="{037532A9-3166-4993-AA75-6C23FDB0CBEF}" destId="{8DB51689-3C68-4791-BD75-BE2C0DC84173}" srcOrd="2" destOrd="0" parTransId="{B8C2F01C-8289-40BF-9DCF-1FF78A120E06}" sibTransId="{F8D5314B-EDB0-40B3-B03B-80DA5CB8D58D}"/>
    <dgm:cxn modelId="{A6329FF7-9669-4CD2-892E-BA95855359C7}" type="presOf" srcId="{363AFB25-7EA0-4B4C-A309-DAD1085812EA}" destId="{916C9717-6EB6-47F9-A5DD-C695AA84332E}" srcOrd="0" destOrd="0" presId="urn:microsoft.com/office/officeart/2005/8/layout/hProcess4"/>
    <dgm:cxn modelId="{EEDF24F8-E25D-4666-954E-DECB219BB3B6}" srcId="{A8E33E2A-BF7D-4FB4-9A35-3E6F29C0925D}" destId="{2FD50062-1B0A-4A5A-85B4-DAAC1898F482}" srcOrd="2" destOrd="0" parTransId="{E1A65EA8-3EEA-48BF-863B-09A82D05E1C0}" sibTransId="{0FAD2FAA-7554-46E9-947F-C562247EE4E9}"/>
    <dgm:cxn modelId="{B7F6BD25-4E21-4292-8E82-1AB702351162}" type="presParOf" srcId="{28B4C09E-152F-4B35-BECB-C7121A694EC9}" destId="{A27036F9-67DD-4980-9977-0FC74F5B0B23}" srcOrd="0" destOrd="0" presId="urn:microsoft.com/office/officeart/2005/8/layout/hProcess4"/>
    <dgm:cxn modelId="{EC29B452-98D2-477A-9F15-2B11800D2E45}" type="presParOf" srcId="{28B4C09E-152F-4B35-BECB-C7121A694EC9}" destId="{6A72C1F5-B395-4120-9422-A3AE97E40053}" srcOrd="1" destOrd="0" presId="urn:microsoft.com/office/officeart/2005/8/layout/hProcess4"/>
    <dgm:cxn modelId="{0CC869BF-0BAB-447A-843B-50E959975465}" type="presParOf" srcId="{28B4C09E-152F-4B35-BECB-C7121A694EC9}" destId="{1E8282C0-5D08-419B-B122-4CBBE730B883}" srcOrd="2" destOrd="0" presId="urn:microsoft.com/office/officeart/2005/8/layout/hProcess4"/>
    <dgm:cxn modelId="{F7781E30-62E6-4BA0-9D36-0943B42F4A46}" type="presParOf" srcId="{1E8282C0-5D08-419B-B122-4CBBE730B883}" destId="{191570F0-EE28-41D3-AD70-C42D0CED3F7E}" srcOrd="0" destOrd="0" presId="urn:microsoft.com/office/officeart/2005/8/layout/hProcess4"/>
    <dgm:cxn modelId="{43120EFA-148A-4937-BD46-A91377253555}" type="presParOf" srcId="{191570F0-EE28-41D3-AD70-C42D0CED3F7E}" destId="{5D004B29-B109-495A-8F5A-E75A5BCD8521}" srcOrd="0" destOrd="0" presId="urn:microsoft.com/office/officeart/2005/8/layout/hProcess4"/>
    <dgm:cxn modelId="{9C73AFD3-62E3-45DD-AE64-D83368C7B5AF}" type="presParOf" srcId="{191570F0-EE28-41D3-AD70-C42D0CED3F7E}" destId="{251A9BE5-3117-46F8-881B-197B65282FED}" srcOrd="1" destOrd="0" presId="urn:microsoft.com/office/officeart/2005/8/layout/hProcess4"/>
    <dgm:cxn modelId="{F4710AF8-CF79-4AD3-B0C5-0C2CB7FB91E9}" type="presParOf" srcId="{191570F0-EE28-41D3-AD70-C42D0CED3F7E}" destId="{0C7D6C67-3BCA-4C93-AB38-277D9C39E812}" srcOrd="2" destOrd="0" presId="urn:microsoft.com/office/officeart/2005/8/layout/hProcess4"/>
    <dgm:cxn modelId="{8973B4F2-2C65-484F-9656-26E90860A328}" type="presParOf" srcId="{191570F0-EE28-41D3-AD70-C42D0CED3F7E}" destId="{90E80A3D-21CE-4C67-8602-B420776F2274}" srcOrd="3" destOrd="0" presId="urn:microsoft.com/office/officeart/2005/8/layout/hProcess4"/>
    <dgm:cxn modelId="{854ABE60-93E9-45B0-89B5-E221831F383D}" type="presParOf" srcId="{191570F0-EE28-41D3-AD70-C42D0CED3F7E}" destId="{5D0AA9BF-5236-4906-8827-882ACF74974C}" srcOrd="4" destOrd="0" presId="urn:microsoft.com/office/officeart/2005/8/layout/hProcess4"/>
    <dgm:cxn modelId="{FD2D5F68-5D0F-46E4-BD21-1A5D530A7634}" type="presParOf" srcId="{1E8282C0-5D08-419B-B122-4CBBE730B883}" destId="{3F200014-FCF0-494B-AFC3-17CE425F1B49}" srcOrd="1" destOrd="0" presId="urn:microsoft.com/office/officeart/2005/8/layout/hProcess4"/>
    <dgm:cxn modelId="{35FD79DA-E19F-4896-8CE5-86F52DA32F6C}" type="presParOf" srcId="{1E8282C0-5D08-419B-B122-4CBBE730B883}" destId="{0A931914-26FE-45C5-AA44-E11032C382BD}" srcOrd="2" destOrd="0" presId="urn:microsoft.com/office/officeart/2005/8/layout/hProcess4"/>
    <dgm:cxn modelId="{9D79B769-A7ED-4962-8C9E-111C528980B1}" type="presParOf" srcId="{0A931914-26FE-45C5-AA44-E11032C382BD}" destId="{9311478A-56E3-4FF9-B0A7-1741AEEBE0A6}" srcOrd="0" destOrd="0" presId="urn:microsoft.com/office/officeart/2005/8/layout/hProcess4"/>
    <dgm:cxn modelId="{282F21C3-F4DB-4250-872B-047076DC33C1}" type="presParOf" srcId="{0A931914-26FE-45C5-AA44-E11032C382BD}" destId="{1D0B230F-A5FC-4A42-B1D4-95B1127BAAD6}" srcOrd="1" destOrd="0" presId="urn:microsoft.com/office/officeart/2005/8/layout/hProcess4"/>
    <dgm:cxn modelId="{06FA3E7D-00EA-4FA3-A151-56BD8B080867}" type="presParOf" srcId="{0A931914-26FE-45C5-AA44-E11032C382BD}" destId="{F0B7AED9-0847-4815-81BA-2AA72FFB30F4}" srcOrd="2" destOrd="0" presId="urn:microsoft.com/office/officeart/2005/8/layout/hProcess4"/>
    <dgm:cxn modelId="{B9323E10-4B97-42E8-8CA3-D6C3651526B1}" type="presParOf" srcId="{0A931914-26FE-45C5-AA44-E11032C382BD}" destId="{55F4B3E6-C5AA-4A03-B701-2607CB182482}" srcOrd="3" destOrd="0" presId="urn:microsoft.com/office/officeart/2005/8/layout/hProcess4"/>
    <dgm:cxn modelId="{7FC14489-9C61-4A06-BB09-27BCEBDAB21E}" type="presParOf" srcId="{0A931914-26FE-45C5-AA44-E11032C382BD}" destId="{4DB19815-205F-4F1E-8921-082F2536028B}" srcOrd="4" destOrd="0" presId="urn:microsoft.com/office/officeart/2005/8/layout/hProcess4"/>
    <dgm:cxn modelId="{31A64D7F-BDA7-44A3-8EEA-F2394550B76F}" type="presParOf" srcId="{1E8282C0-5D08-419B-B122-4CBBE730B883}" destId="{916C9717-6EB6-47F9-A5DD-C695AA84332E}" srcOrd="3" destOrd="0" presId="urn:microsoft.com/office/officeart/2005/8/layout/hProcess4"/>
    <dgm:cxn modelId="{274CE8CF-E7D1-44DB-BEBD-36F7D7E31439}" type="presParOf" srcId="{1E8282C0-5D08-419B-B122-4CBBE730B883}" destId="{B1D2F33B-AFFB-4819-9343-776E4B06D3C9}" srcOrd="4" destOrd="0" presId="urn:microsoft.com/office/officeart/2005/8/layout/hProcess4"/>
    <dgm:cxn modelId="{5E07513C-CCA6-4CE5-A3CD-9266CC8890E9}" type="presParOf" srcId="{B1D2F33B-AFFB-4819-9343-776E4B06D3C9}" destId="{1BB57998-9C8D-4014-96B3-1D67ADB96589}" srcOrd="0" destOrd="0" presId="urn:microsoft.com/office/officeart/2005/8/layout/hProcess4"/>
    <dgm:cxn modelId="{A23BCD8C-7A4B-4F40-84E7-D20D8A795A78}" type="presParOf" srcId="{B1D2F33B-AFFB-4819-9343-776E4B06D3C9}" destId="{E3F0B8CE-F31D-42A4-947B-051A613AFE30}" srcOrd="1" destOrd="0" presId="urn:microsoft.com/office/officeart/2005/8/layout/hProcess4"/>
    <dgm:cxn modelId="{8C37A10C-0BAF-4C10-9764-0F8D9A1A1F60}" type="presParOf" srcId="{B1D2F33B-AFFB-4819-9343-776E4B06D3C9}" destId="{91D4666A-FA93-4EAE-99D9-C7D5E7F15F1A}" srcOrd="2" destOrd="0" presId="urn:microsoft.com/office/officeart/2005/8/layout/hProcess4"/>
    <dgm:cxn modelId="{FFAFD5B8-9901-4834-B2AB-21330DDC38ED}" type="presParOf" srcId="{B1D2F33B-AFFB-4819-9343-776E4B06D3C9}" destId="{5B216C9A-DF84-4252-9EB0-7DABDBC40063}" srcOrd="3" destOrd="0" presId="urn:microsoft.com/office/officeart/2005/8/layout/hProcess4"/>
    <dgm:cxn modelId="{0473DA48-59E9-4F1D-B1AE-21C6F966880A}" type="presParOf" srcId="{B1D2F33B-AFFB-4819-9343-776E4B06D3C9}" destId="{948EFC58-1F27-477E-B219-A467C7C250A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A9BE5-3117-46F8-881B-197B65282FED}">
      <dsp:nvSpPr>
        <dsp:cNvPr id="0" name=""/>
        <dsp:cNvSpPr/>
      </dsp:nvSpPr>
      <dsp:spPr>
        <a:xfrm>
          <a:off x="1329" y="1503731"/>
          <a:ext cx="2028462" cy="1673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Nachfrage/ Fallzahlen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rechtliche und/ oder politische Anforderungen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Handlungsdruck bzw. Druck von außen</a:t>
          </a:r>
        </a:p>
      </dsp:txBody>
      <dsp:txXfrm>
        <a:off x="39831" y="1542233"/>
        <a:ext cx="1951458" cy="1237541"/>
      </dsp:txXfrm>
    </dsp:sp>
    <dsp:sp modelId="{3F200014-FCF0-494B-AFC3-17CE425F1B49}">
      <dsp:nvSpPr>
        <dsp:cNvPr id="0" name=""/>
        <dsp:cNvSpPr/>
      </dsp:nvSpPr>
      <dsp:spPr>
        <a:xfrm>
          <a:off x="1162411" y="1978123"/>
          <a:ext cx="2124858" cy="2124858"/>
        </a:xfrm>
        <a:prstGeom prst="leftCircularArrow">
          <a:avLst>
            <a:gd name="adj1" fmla="val 2630"/>
            <a:gd name="adj2" fmla="val 319731"/>
            <a:gd name="adj3" fmla="val 2095242"/>
            <a:gd name="adj4" fmla="val 9024489"/>
            <a:gd name="adj5" fmla="val 30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80A3D-21CE-4C67-8602-B420776F2274}">
      <dsp:nvSpPr>
        <dsp:cNvPr id="0" name=""/>
        <dsp:cNvSpPr/>
      </dsp:nvSpPr>
      <dsp:spPr>
        <a:xfrm>
          <a:off x="452098" y="2818276"/>
          <a:ext cx="1803077" cy="717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von außen</a:t>
          </a:r>
        </a:p>
      </dsp:txBody>
      <dsp:txXfrm>
        <a:off x="473099" y="2839277"/>
        <a:ext cx="1761075" cy="675022"/>
      </dsp:txXfrm>
    </dsp:sp>
    <dsp:sp modelId="{1D0B230F-A5FC-4A42-B1D4-95B1127BAAD6}">
      <dsp:nvSpPr>
        <dsp:cNvPr id="0" name=""/>
        <dsp:cNvSpPr/>
      </dsp:nvSpPr>
      <dsp:spPr>
        <a:xfrm>
          <a:off x="2521312" y="1503731"/>
          <a:ext cx="2028462" cy="1673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Begrenzung von Aufgabenkomplexität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mit dem dafür notwendigen Wissen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Rollenklärung</a:t>
          </a:r>
        </a:p>
      </dsp:txBody>
      <dsp:txXfrm>
        <a:off x="2559814" y="1900745"/>
        <a:ext cx="1951458" cy="1237541"/>
      </dsp:txXfrm>
    </dsp:sp>
    <dsp:sp modelId="{916C9717-6EB6-47F9-A5DD-C695AA84332E}">
      <dsp:nvSpPr>
        <dsp:cNvPr id="0" name=""/>
        <dsp:cNvSpPr/>
      </dsp:nvSpPr>
      <dsp:spPr>
        <a:xfrm>
          <a:off x="3665490" y="511938"/>
          <a:ext cx="2384051" cy="2384051"/>
        </a:xfrm>
        <a:prstGeom prst="circularArrow">
          <a:avLst>
            <a:gd name="adj1" fmla="val 2344"/>
            <a:gd name="adj2" fmla="val 283088"/>
            <a:gd name="adj3" fmla="val 19541401"/>
            <a:gd name="adj4" fmla="val 12575511"/>
            <a:gd name="adj5" fmla="val 27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4B3E6-C5AA-4A03-B701-2607CB182482}">
      <dsp:nvSpPr>
        <dsp:cNvPr id="0" name=""/>
        <dsp:cNvSpPr/>
      </dsp:nvSpPr>
      <dsp:spPr>
        <a:xfrm>
          <a:off x="2972081" y="1145219"/>
          <a:ext cx="1803077" cy="717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von innen u. außen</a:t>
          </a:r>
        </a:p>
      </dsp:txBody>
      <dsp:txXfrm>
        <a:off x="2993082" y="1166220"/>
        <a:ext cx="1761075" cy="675022"/>
      </dsp:txXfrm>
    </dsp:sp>
    <dsp:sp modelId="{E3F0B8CE-F31D-42A4-947B-051A613AFE30}">
      <dsp:nvSpPr>
        <dsp:cNvPr id="0" name=""/>
        <dsp:cNvSpPr/>
      </dsp:nvSpPr>
      <dsp:spPr>
        <a:xfrm>
          <a:off x="5041295" y="1503731"/>
          <a:ext cx="2028462" cy="1673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Fachlichkeit/ Wissen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 Entlastung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Förderung der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Motivation</a:t>
          </a:r>
        </a:p>
      </dsp:txBody>
      <dsp:txXfrm>
        <a:off x="5079797" y="1542233"/>
        <a:ext cx="1951458" cy="1237541"/>
      </dsp:txXfrm>
    </dsp:sp>
    <dsp:sp modelId="{5B216C9A-DF84-4252-9EB0-7DABDBC40063}">
      <dsp:nvSpPr>
        <dsp:cNvPr id="0" name=""/>
        <dsp:cNvSpPr/>
      </dsp:nvSpPr>
      <dsp:spPr>
        <a:xfrm>
          <a:off x="5492065" y="2818276"/>
          <a:ext cx="1803077" cy="717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von innen</a:t>
          </a:r>
        </a:p>
      </dsp:txBody>
      <dsp:txXfrm>
        <a:off x="5513066" y="2839277"/>
        <a:ext cx="1761075" cy="675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45C167B-B0F1-44FB-A4BA-48EF2A5B75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68E880-B83F-4EAE-AE40-16A76EB111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7238869-508E-4817-9B6F-4D3D66FECFED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787ED6-734E-45FF-96EB-DD4C7C80BD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87F924-9170-479E-91F3-21C8AED9AA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D670BD-C634-4EB5-B08B-6F5858920BF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5F2F2CF-C67E-4FDA-BB21-617093DC17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7A1172-24DB-4C83-AA76-8BDDEF67BFF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4FE301-1D50-4CEE-88D8-2978685B8EE0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65F43852-346C-44C0-842E-202FDA88D7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3B05AF55-6BC1-4468-A5E7-CB9C6A9B6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1" y="4715630"/>
            <a:ext cx="5438775" cy="4467939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5502B2-C3B9-4296-A065-D108421DB8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977ACE-2D0A-4172-8955-B0719F616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5D689E-38BA-4A80-BBD5-87FC14CDB3C7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26E7FFB1-CB3F-432B-9305-EDA4890F7E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04A3D83E-2B02-44F4-88B9-0979294AD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/>
              <a:t>Sehr geehrte Damen und Herren,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r>
              <a:rPr lang="de-DE" altLang="de-DE" dirty="0"/>
              <a:t>Auch ich darf Sie begrüßen; mein Name ist ….., ich leite die sogenannten Sozialen Dienste beim Jugendamt Eschweiler und wird dort stellv. Jugendamtsleiter. Zudem bin ich im Beirat der Bundesarbeitsgemeinschaft ASD. Ich werde nun-bevor gleich in die Diskussion gehen-drei Thesen Ihnen präsentieren. Bevor ich das aber tue, muss ich zumindest das Stadtmarketing vorantreiben und kurz erläutern, wo denn überhaupt dieses Eschweiler ist.</a:t>
            </a:r>
          </a:p>
          <a:p>
            <a:pPr>
              <a:spcBef>
                <a:spcPct val="0"/>
              </a:spcBef>
            </a:pPr>
            <a:endParaRPr lang="de-DE" altLang="de-DE" dirty="0"/>
          </a:p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1F13E950-1D3C-4B0C-9F72-BCEE2AD60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010AE3-943D-40C6-812F-73154F82A5FA}" type="slidenum">
              <a:rPr lang="de-DE" altLang="de-DE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1014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8041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753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D5E40-330E-4328-9894-58FD83F6507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14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>
            <a:extLst>
              <a:ext uri="{FF2B5EF4-FFF2-40B4-BE49-F238E27FC236}">
                <a16:creationId xmlns:a16="http://schemas.microsoft.com/office/drawing/2014/main" id="{26343766-8A88-489C-8A37-25DE90543B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izenplatzhalter 2">
            <a:extLst>
              <a:ext uri="{FF2B5EF4-FFF2-40B4-BE49-F238E27FC236}">
                <a16:creationId xmlns:a16="http://schemas.microsoft.com/office/drawing/2014/main" id="{E13C5F8F-212F-4327-938C-B48B6ADED8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63492" name="Foliennummernplatzhalter 3">
            <a:extLst>
              <a:ext uri="{FF2B5EF4-FFF2-40B4-BE49-F238E27FC236}">
                <a16:creationId xmlns:a16="http://schemas.microsoft.com/office/drawing/2014/main" id="{9FD9201A-778E-473B-B35C-43F2ABC9C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3654A3-689E-4B25-A2A5-C427924C4FEE}" type="slidenum">
              <a:rPr lang="de-DE" altLang="de-DE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4734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26E7FFB1-CB3F-432B-9305-EDA4890F7E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04A3D83E-2B02-44F4-88B9-0979294AD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1F13E950-1D3C-4B0C-9F72-BCEE2AD60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010AE3-943D-40C6-812F-73154F82A5FA}" type="slidenum">
              <a:rPr lang="de-DE" altLang="de-DE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6970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/>
              <a:t>Eschweiler, </a:t>
            </a:r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924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479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6219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195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892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8900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>
            <a:extLst>
              <a:ext uri="{FF2B5EF4-FFF2-40B4-BE49-F238E27FC236}">
                <a16:creationId xmlns:a16="http://schemas.microsoft.com/office/drawing/2014/main" id="{26343766-8A88-489C-8A37-25DE90543B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izenplatzhalter 2">
            <a:extLst>
              <a:ext uri="{FF2B5EF4-FFF2-40B4-BE49-F238E27FC236}">
                <a16:creationId xmlns:a16="http://schemas.microsoft.com/office/drawing/2014/main" id="{E13C5F8F-212F-4327-938C-B48B6ADED8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63492" name="Foliennummernplatzhalter 3">
            <a:extLst>
              <a:ext uri="{FF2B5EF4-FFF2-40B4-BE49-F238E27FC236}">
                <a16:creationId xmlns:a16="http://schemas.microsoft.com/office/drawing/2014/main" id="{9FD9201A-778E-473B-B35C-43F2ABC9C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3654A3-689E-4B25-A2A5-C427924C4FEE}" type="slidenum">
              <a:rPr lang="de-DE" altLang="de-DE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4652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>
            <a:extLst>
              <a:ext uri="{FF2B5EF4-FFF2-40B4-BE49-F238E27FC236}">
                <a16:creationId xmlns:a16="http://schemas.microsoft.com/office/drawing/2014/main" id="{F43FE47E-EC17-41C1-9604-389572DA4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izenplatzhalter 2">
            <a:extLst>
              <a:ext uri="{FF2B5EF4-FFF2-40B4-BE49-F238E27FC236}">
                <a16:creationId xmlns:a16="http://schemas.microsoft.com/office/drawing/2014/main" id="{9E9A7E7D-7F3E-4C31-B840-E46AA2F8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1988" name="Foliennummernplatzhalter 3">
            <a:extLst>
              <a:ext uri="{FF2B5EF4-FFF2-40B4-BE49-F238E27FC236}">
                <a16:creationId xmlns:a16="http://schemas.microsoft.com/office/drawing/2014/main" id="{774E1BD7-600F-4DC7-A75A-7ECF267D5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58" indent="-28571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59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3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47" indent="-22857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0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34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77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21" indent="-22857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136C45-44E0-4A43-B192-C22E42F452E3}" type="slidenum">
              <a:rPr lang="de-DE" altLang="de-DE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958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">
            <a:extLst>
              <a:ext uri="{FF2B5EF4-FFF2-40B4-BE49-F238E27FC236}">
                <a16:creationId xmlns:a16="http://schemas.microsoft.com/office/drawing/2014/main" id="{C6480DDC-D63A-4483-BE8B-D242E9949B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07950" y="5976938"/>
            <a:ext cx="10225088" cy="90805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88A72329-E0CF-4FBF-B894-E52313AED36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38138" y="-284163"/>
            <a:ext cx="838201" cy="7386638"/>
            <a:chOff x="-4663302" y="-1167664"/>
            <a:chExt cx="7383301" cy="2781567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3130AB7-700F-42A1-91D2-78BE1082CA6C}"/>
                </a:ext>
              </a:extLst>
            </p:cNvPr>
            <p:cNvSpPr/>
            <p:nvPr/>
          </p:nvSpPr>
          <p:spPr>
            <a:xfrm rot="259175">
              <a:off x="-1349206" y="-904632"/>
              <a:ext cx="4069205" cy="275526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73CC82D-4F27-4887-A183-E93BAC56C7A5}"/>
                </a:ext>
              </a:extLst>
            </p:cNvPr>
            <p:cNvSpPr/>
            <p:nvPr/>
          </p:nvSpPr>
          <p:spPr>
            <a:xfrm rot="259175">
              <a:off x="-4663302" y="-1167664"/>
              <a:ext cx="4069205" cy="1977525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BDE08D1-40EB-4EBB-AAC1-2082E9D1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244D-200A-47A0-BF0E-957F6E8F3F21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8678D3DB-4ABD-4CAC-82BF-A462EA92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1535B7DD-7E22-42FC-AF7F-E8B343FD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5A326-1875-4AB9-909C-C1F5379A6CD7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85" y="6093295"/>
            <a:ext cx="955015" cy="6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8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853A48-4B52-42C9-8274-ED97B03E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3F098-52F8-4850-A7CA-872F12A77D12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18F2AE-63F5-4E42-A2DC-65BA5079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CD55D0-E6E2-4AF2-893D-B3D0431F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74ED3-74F9-4B84-82C0-FCFDBBE257B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493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9455A7-D67E-4BE6-BFEF-61C4FD96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B6891-93B0-4137-8B97-089D0BDBBD20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057F50-14DD-4BDB-9E38-55F2F3FBC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04987C-A685-4178-A088-FCCBDF93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79908-3A50-4428-9196-B3D0CABC23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831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7F2A56-AE87-40D0-AE70-DEC54206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34D4E-39CC-428A-81E9-086680CE27DC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049989-C7A1-4003-8E0B-EF93267C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9B4437-ABC0-4AA4-9FED-165A1DD5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58C69-E0DD-48B4-BE42-F3B52A01415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257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83BC36-F226-41E1-BB80-723CDD3A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E8C0-8806-4F6D-A041-480D7978E595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0D06B8-C638-41C6-8A5E-14A6B961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A15068-E9AB-4767-8C9B-029A0E2F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714F7-F12F-4AD4-A546-4C42ACB23DB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339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9D48E18-4355-4E54-8ACA-1B27F9B68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C1FB-7CA2-4DD5-A37D-09D8002323D5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A723C42-4F1F-46BF-916A-B48EAE47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48D12FF-8C13-419A-815D-A31AA6AA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BD12D-884F-40F6-8F40-9B40A8725A3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743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A367545-E45A-4485-8DC0-CA91B408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A7783-278C-4CD0-83A8-7D4F46F4D46D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E6F8CB2-5793-4BA9-86BE-943FE177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18A7D95-4497-4265-8EF3-90D1ABBD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885BF-DC0E-45CE-9FDB-B8EF10270A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2226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C200F57-C6D4-48AE-BB82-68195258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D561-92DE-40A0-8AA2-580ECBCB9B25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8799A5-5CB8-4111-88FE-23EFA3AC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C7BA47D-FF42-4563-A83F-2BEE3017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AAF84-D52B-425E-BE1B-12A333D6ADD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9008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BDD94DD0-A1A3-4F49-A795-465B34F8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66970-6EA9-4259-B5A2-B2D8F9B92CBE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7F1D5534-1458-4AE0-A0E1-03B6EF07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B0931C5-F10F-4256-B717-82C3BA77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ED01-4381-4C41-A92E-BC02DE16699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5424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1B1B9BE-B09B-4F39-820C-4512521D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EF250-BF9E-41DF-9BAD-8392BE716454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0220AFD-D7C3-4ADD-BB8E-811D8A0D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24A4639-05D4-4411-B4F2-11EDCDD6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A9889-7817-4770-A362-840E4DB5DC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473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952E9BF-A3D2-4955-A5C1-EB8BB13B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3833-8B68-4A78-B298-7E18B5AB3CB4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22C7D81-B2F5-470A-A302-90BDE386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EAB5E8A-F0C6-4131-AECC-9F728F5B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1D95C-4A3A-46B5-A685-34F2F66F54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336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55423185-BBDA-4C76-9A08-8950035612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41172DE5-32FA-4AB3-A414-FECD25AF7C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ABD3A3-7979-4A02-9DE1-00DB9FD57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9F275-7E82-480F-9BA4-FA133E6E8670}" type="datetimeFigureOut">
              <a:rPr lang="de-DE"/>
              <a:pPr>
                <a:defRPr/>
              </a:pPr>
              <a:t>11.12.2023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958A49-EA36-4FF6-AB11-741B771A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5E67EE-CCC0-4F8F-8C36-AB613DA4F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8AAB332-8FAF-4109-80DD-7B8524C8119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b.de/themen/inklusion-teilhabe/behinderungen/521497/teilhabe-und-inklusio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erstuetzung-die-ankommt.de/media/filer_public/8d/00/8d00c57d-29bc-4637-ad16-25e7a3741231/210408-jugendamtsmonitor-bag-landesjugendaemter-web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erstuetzung-die-ankommt.de/media/filer_public/8d/00/8d00c57d-29bc-4637-ad16-25e7a3741231/210408-jugendamtsmonitor-bag-landesjugendaemter-web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erstuetzung-die-ankommt.de/media/filer_public/8d/00/8d00c57d-29bc-4637-ad16-25e7a3741231/210408-jugendamtsmonitor-bag-landesjugendaemter-web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erstuetzung-die-ankommt.de/media/filer_public/8d/00/8d00c57d-29bc-4637-ad16-25e7a3741231/210408-jugendamtsmonitor-bag-landesjugendaemter-web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10561DB-C4A7-437F-9918-3B2500A4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4544" y="-596447"/>
            <a:ext cx="9884860" cy="65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uppieren 7">
            <a:extLst>
              <a:ext uri="{FF2B5EF4-FFF2-40B4-BE49-F238E27FC236}">
                <a16:creationId xmlns:a16="http://schemas.microsoft.com/office/drawing/2014/main" id="{13439926-EEC2-4D69-A823-452EF3F8B92A}"/>
              </a:ext>
            </a:extLst>
          </p:cNvPr>
          <p:cNvGrpSpPr>
            <a:grpSpLocks/>
          </p:cNvGrpSpPr>
          <p:nvPr/>
        </p:nvGrpSpPr>
        <p:grpSpPr bwMode="auto">
          <a:xfrm>
            <a:off x="-3618666" y="-899748"/>
            <a:ext cx="9912351" cy="8539163"/>
            <a:chOff x="-3628014" y="-1037555"/>
            <a:chExt cx="9912750" cy="853839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CB132F9-9C8C-4739-9115-FFF190D36AD2}"/>
                </a:ext>
              </a:extLst>
            </p:cNvPr>
            <p:cNvSpPr/>
            <p:nvPr/>
          </p:nvSpPr>
          <p:spPr>
            <a:xfrm rot="259175">
              <a:off x="401224" y="-537538"/>
              <a:ext cx="5883512" cy="803837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F165A79-B5F6-4787-86F8-7A4AE61DF2EA}"/>
                </a:ext>
              </a:extLst>
            </p:cNvPr>
            <p:cNvSpPr/>
            <p:nvPr/>
          </p:nvSpPr>
          <p:spPr>
            <a:xfrm rot="259175">
              <a:off x="-3628014" y="-1037555"/>
              <a:ext cx="4072102" cy="80383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7A2CEE8B-3CC5-4557-A8AE-11535C6215B1}"/>
              </a:ext>
            </a:extLst>
          </p:cNvPr>
          <p:cNvSpPr/>
          <p:nvPr/>
        </p:nvSpPr>
        <p:spPr>
          <a:xfrm rot="259175">
            <a:off x="8494713" y="-461963"/>
            <a:ext cx="4073525" cy="803910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5366" name="Picture 2">
            <a:extLst>
              <a:ext uri="{FF2B5EF4-FFF2-40B4-BE49-F238E27FC236}">
                <a16:creationId xmlns:a16="http://schemas.microsoft.com/office/drawing/2014/main" id="{531689F2-ED1D-4111-8D1B-07AD29EF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9797" y="260350"/>
            <a:ext cx="1461206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hteck 3">
            <a:extLst>
              <a:ext uri="{FF2B5EF4-FFF2-40B4-BE49-F238E27FC236}">
                <a16:creationId xmlns:a16="http://schemas.microsoft.com/office/drawing/2014/main" id="{23915425-C444-4F19-9B8E-22ACA81C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333375"/>
            <a:ext cx="3175" cy="755650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C7803E-13CF-EC26-ABF9-BFC1CC33D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26" y="394153"/>
            <a:ext cx="3357867" cy="9563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58E234-27DD-721D-7231-315AE53C14D7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 von Iris </a:t>
            </a:r>
            <a:r>
              <a:rPr lang="de-DE" dirty="0" err="1"/>
              <a:t>Vajejo</a:t>
            </a:r>
            <a:r>
              <a:rPr lang="de-DE" dirty="0"/>
              <a:t> auf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D2C695-4EEF-68A4-58FD-C1545E09C526}"/>
              </a:ext>
            </a:extLst>
          </p:cNvPr>
          <p:cNvSpPr/>
          <p:nvPr/>
        </p:nvSpPr>
        <p:spPr>
          <a:xfrm>
            <a:off x="395536" y="1926698"/>
            <a:ext cx="8632450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Herzlich Willkommen!</a:t>
            </a:r>
          </a:p>
          <a:p>
            <a:pPr algn="ctr"/>
            <a:r>
              <a:rPr lang="de-DE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Die Umsetzung der inklusiven Lösung im sozialstaatlichen Leistungsdreieck</a:t>
            </a:r>
          </a:p>
        </p:txBody>
      </p:sp>
    </p:spTree>
    <p:extLst>
      <p:ext uri="{BB962C8B-B14F-4D97-AF65-F5344CB8AC3E}">
        <p14:creationId xmlns:p14="http://schemas.microsoft.com/office/powerpoint/2010/main" val="410803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827584" y="258763"/>
            <a:ext cx="8640266" cy="485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82575"/>
            <a:ext cx="8135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…unterschiedlich ist auch die Bewilligungspraxis?!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5603A6-6B8F-6A30-5878-B13FEBD76CE5}"/>
              </a:ext>
            </a:extLst>
          </p:cNvPr>
          <p:cNvSpPr txBox="1"/>
          <p:nvPr/>
        </p:nvSpPr>
        <p:spPr>
          <a:xfrm>
            <a:off x="303683" y="6137572"/>
            <a:ext cx="729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 err="1"/>
              <a:t>HzE</a:t>
            </a:r>
            <a:r>
              <a:rPr lang="de-DE" sz="1200" dirty="0"/>
              <a:t>-Bericht 2023, Datenbasis 2021, Arbeitsstelle Kinder- und Jugendhilfestatistik, Forschungsverbund Deutsches Jugendinstitut/Technische Universität Dortmund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5483E9-B984-AD28-A418-B9D3EB7A1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22" y="899760"/>
            <a:ext cx="5641274" cy="47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Steigerung im SGB IX bezogen auf die Bundesländer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2AEAA3E-FE21-C911-F1BC-1C5230846593}"/>
              </a:ext>
            </a:extLst>
          </p:cNvPr>
          <p:cNvSpPr txBox="1"/>
          <p:nvPr/>
        </p:nvSpPr>
        <p:spPr>
          <a:xfrm>
            <a:off x="539552" y="6148581"/>
            <a:ext cx="688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 err="1"/>
              <a:t>HzE</a:t>
            </a:r>
            <a:r>
              <a:rPr lang="de-DE" sz="1200" dirty="0"/>
              <a:t>-Bericht 2023, Datenbasis 2021, Arbeitsstelle Kinder- und Jugendhilfestatistik, Forschungsverbund Deutsches Jugendinstitut/Technische Universität Dortmund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8046AD-F814-10BD-5818-B6DC17B9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75" y="1354772"/>
            <a:ext cx="4278449" cy="40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3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Was bedeutet das?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1790F3-EC69-647B-84E8-3261D87DADD7}"/>
              </a:ext>
            </a:extLst>
          </p:cNvPr>
          <p:cNvSpPr txBox="1"/>
          <p:nvPr/>
        </p:nvSpPr>
        <p:spPr>
          <a:xfrm>
            <a:off x="1187624" y="2989401"/>
            <a:ext cx="712879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Jugendhilfeplanung, der Verfahrenslotse gem. § 10 b SGB VIII und Arbeitsgemeinschaften nach § 78 SGB VIII können hier wichtige Impulsgeber für eine inklusive Weiterentwicklung sein.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282C83-14BF-CDAD-EF83-2D9A580895A7}"/>
              </a:ext>
            </a:extLst>
          </p:cNvPr>
          <p:cNvSpPr txBox="1"/>
          <p:nvPr/>
        </p:nvSpPr>
        <p:spPr>
          <a:xfrm>
            <a:off x="1171531" y="1726761"/>
            <a:ext cx="712879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Jugendämter sind sehr unterschiedlich- gesetzliche Anforderungen müssen immer auf Grundlage der Verhältnisse vor Ort konkretisiert werden.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259DE3-6719-3B3F-8A50-DEE3B68E1908}"/>
              </a:ext>
            </a:extLst>
          </p:cNvPr>
          <p:cNvSpPr txBox="1"/>
          <p:nvPr/>
        </p:nvSpPr>
        <p:spPr>
          <a:xfrm>
            <a:off x="1171531" y="4213537"/>
            <a:ext cx="712879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Inklusion ist nicht nur die Aufgabe der Jugendhilfe- es braucht kommunale Gesamtstrategien und letztendlich eine kollektive Haltung aller! </a:t>
            </a:r>
          </a:p>
        </p:txBody>
      </p:sp>
    </p:spTree>
    <p:extLst>
      <p:ext uri="{BB962C8B-B14F-4D97-AF65-F5344CB8AC3E}">
        <p14:creationId xmlns:p14="http://schemas.microsoft.com/office/powerpoint/2010/main" val="18640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4788024" y="258763"/>
            <a:ext cx="4752528" cy="637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282575"/>
            <a:ext cx="2807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2. These: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7F2D6B-2E22-D964-0B68-58048254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628800"/>
            <a:ext cx="5436096" cy="396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088D09-C4F2-5DB0-BBE8-638DAB075F38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Bild: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1D4F1D-E7F8-A87F-820B-34A686BCA012}"/>
              </a:ext>
            </a:extLst>
          </p:cNvPr>
          <p:cNvSpPr txBox="1"/>
          <p:nvPr/>
        </p:nvSpPr>
        <p:spPr>
          <a:xfrm rot="20810632">
            <a:off x="583878" y="2966839"/>
            <a:ext cx="8384699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solidFill>
                  <a:schemeClr val="tx1"/>
                </a:solidFill>
                <a:latin typeface="Roboto Slab" pitchFamily="2" charset="0"/>
                <a:cs typeface="Roboto Slab" pitchFamily="2" charset="0"/>
              </a:rPr>
              <a:t>Die Inklusion beginnt nicht erst mit der „Großen Lösung“! Fangen wir endlich an!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CCD0B95-3B74-4F1F-99B7-DE65A652004F}"/>
              </a:ext>
            </a:extLst>
          </p:cNvPr>
          <p:cNvSpPr/>
          <p:nvPr/>
        </p:nvSpPr>
        <p:spPr>
          <a:xfrm>
            <a:off x="4211960" y="258764"/>
            <a:ext cx="5255890" cy="5852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7891" name="Textfeld 11">
            <a:extLst>
              <a:ext uri="{FF2B5EF4-FFF2-40B4-BE49-F238E27FC236}">
                <a16:creationId xmlns:a16="http://schemas.microsoft.com/office/drawing/2014/main" id="{2C272FB4-847B-4AAC-8990-657D18467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285750"/>
            <a:ext cx="4968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…es ist eigentlich ganz einfach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65419C-C8CD-AC86-AD38-C5F1629A95CA}"/>
              </a:ext>
            </a:extLst>
          </p:cNvPr>
          <p:cNvSpPr txBox="1"/>
          <p:nvPr/>
        </p:nvSpPr>
        <p:spPr>
          <a:xfrm>
            <a:off x="-1322430" y="5562403"/>
            <a:ext cx="701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Teilhabe und Inklusion | Behinderungen | bpb.de</a:t>
            </a:r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06A3E6-375C-C7F9-08E6-C0E0A4942B6A}"/>
              </a:ext>
            </a:extLst>
          </p:cNvPr>
          <p:cNvSpPr txBox="1"/>
          <p:nvPr/>
        </p:nvSpPr>
        <p:spPr>
          <a:xfrm>
            <a:off x="755576" y="1228901"/>
            <a:ext cx="6155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„gleichberechtigte (und selbstbestimmte) Teilhabe aller (insbesondere von Menschen mit Behinderungen, von Einwanderern o. Ä.) am gesellschaftlichen Leben, am gemeinsamen Schulunterricht o. Ä. (DWDS 2023)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542C74-F7E4-FA12-3A46-2688911F1195}"/>
              </a:ext>
            </a:extLst>
          </p:cNvPr>
          <p:cNvSpPr txBox="1"/>
          <p:nvPr/>
        </p:nvSpPr>
        <p:spPr>
          <a:xfrm rot="21132023">
            <a:off x="941631" y="2514754"/>
            <a:ext cx="8183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„Inklusion bedeutet, dass jeder Mensch ganz natürlich dazu gehört (Aktion Mensch).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E99831-898E-4336-53A6-DAFF5048A726}"/>
              </a:ext>
            </a:extLst>
          </p:cNvPr>
          <p:cNvSpPr txBox="1"/>
          <p:nvPr/>
        </p:nvSpPr>
        <p:spPr>
          <a:xfrm rot="902325">
            <a:off x="630202" y="4701818"/>
            <a:ext cx="6838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b="1" dirty="0">
                <a:solidFill>
                  <a:srgbClr val="00B0F0"/>
                </a:solidFill>
              </a:rPr>
              <a:t>Inklusion ist, wenn alle mitmachen dürfen. Egal wie du aussiehst, welche Sprache du sprichst oder ob du eine Behinderung hast.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7A56D1-8803-1804-58ED-C2B913792942}"/>
              </a:ext>
            </a:extLst>
          </p:cNvPr>
          <p:cNvSpPr txBox="1"/>
          <p:nvPr/>
        </p:nvSpPr>
        <p:spPr>
          <a:xfrm>
            <a:off x="3124648" y="3564232"/>
            <a:ext cx="5864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b="1" dirty="0"/>
              <a:t>Wenn jeder Mensch überall dabei sein kann, am Arbeitsplatz, beim Wohnen oder in der Freizeit: Das ist Inklusion.“ (Aktion Mensch 2023).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CE9B735-7E3E-492F-9F34-C130ED70E56E}"/>
              </a:ext>
            </a:extLst>
          </p:cNvPr>
          <p:cNvSpPr/>
          <p:nvPr/>
        </p:nvSpPr>
        <p:spPr>
          <a:xfrm rot="20726366">
            <a:off x="-419314" y="2473765"/>
            <a:ext cx="10104515" cy="15748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b="1" u="sng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Menschenrecht</a:t>
            </a:r>
          </a:p>
        </p:txBody>
      </p:sp>
    </p:spTree>
    <p:extLst>
      <p:ext uri="{BB962C8B-B14F-4D97-AF65-F5344CB8AC3E}">
        <p14:creationId xmlns:p14="http://schemas.microsoft.com/office/powerpoint/2010/main" val="19437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3924300" y="258763"/>
            <a:ext cx="5543550" cy="485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82575"/>
            <a:ext cx="5144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Die Aufgaben sind klar…</a:t>
            </a:r>
          </a:p>
        </p:txBody>
      </p:sp>
      <p:sp>
        <p:nvSpPr>
          <p:cNvPr id="2" name="Rechteck: gefaltete Ecke 1">
            <a:extLst>
              <a:ext uri="{FF2B5EF4-FFF2-40B4-BE49-F238E27FC236}">
                <a16:creationId xmlns:a16="http://schemas.microsoft.com/office/drawing/2014/main" id="{05D25331-3313-E719-8245-3F1A5A9C46A1}"/>
              </a:ext>
            </a:extLst>
          </p:cNvPr>
          <p:cNvSpPr/>
          <p:nvPr/>
        </p:nvSpPr>
        <p:spPr>
          <a:xfrm rot="539930">
            <a:off x="3625340" y="935212"/>
            <a:ext cx="1869242" cy="180020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Den Rechtsanspruch gem. § 10b SGB VIII umsetzen.</a:t>
            </a:r>
          </a:p>
        </p:txBody>
      </p:sp>
      <p:sp>
        <p:nvSpPr>
          <p:cNvPr id="6" name="Rechteck: gefaltete Ecke 5">
            <a:extLst>
              <a:ext uri="{FF2B5EF4-FFF2-40B4-BE49-F238E27FC236}">
                <a16:creationId xmlns:a16="http://schemas.microsoft.com/office/drawing/2014/main" id="{C5B23A6F-2A60-882A-967E-AC29CA3C8484}"/>
              </a:ext>
            </a:extLst>
          </p:cNvPr>
          <p:cNvSpPr/>
          <p:nvPr/>
        </p:nvSpPr>
        <p:spPr>
          <a:xfrm rot="20983050">
            <a:off x="853625" y="2772848"/>
            <a:ext cx="2002304" cy="1954862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Sicherstellung der Barrierefreiheit 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</a:rPr>
              <a:t>innerhalb der Jugendämter</a:t>
            </a:r>
          </a:p>
        </p:txBody>
      </p:sp>
      <p:sp>
        <p:nvSpPr>
          <p:cNvPr id="7" name="Rechteck: gefaltete Ecke 6">
            <a:extLst>
              <a:ext uri="{FF2B5EF4-FFF2-40B4-BE49-F238E27FC236}">
                <a16:creationId xmlns:a16="http://schemas.microsoft.com/office/drawing/2014/main" id="{39250F60-2623-DA83-4019-CA86531072B4}"/>
              </a:ext>
            </a:extLst>
          </p:cNvPr>
          <p:cNvSpPr/>
          <p:nvPr/>
        </p:nvSpPr>
        <p:spPr>
          <a:xfrm rot="917619">
            <a:off x="1127195" y="737565"/>
            <a:ext cx="2205757" cy="1564784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  <a:sym typeface="Wingdings" panose="05000000000000000000" pitchFamily="2" charset="2"/>
              </a:rPr>
              <a:t>Notwendigkeit der Qualifizierung von Mitarbeitenden</a:t>
            </a:r>
          </a:p>
        </p:txBody>
      </p:sp>
      <p:sp>
        <p:nvSpPr>
          <p:cNvPr id="12" name="Rechteck: gefaltete Ecke 11">
            <a:extLst>
              <a:ext uri="{FF2B5EF4-FFF2-40B4-BE49-F238E27FC236}">
                <a16:creationId xmlns:a16="http://schemas.microsoft.com/office/drawing/2014/main" id="{817278DE-E422-DB7A-6230-B9720B166E08}"/>
              </a:ext>
            </a:extLst>
          </p:cNvPr>
          <p:cNvSpPr/>
          <p:nvPr/>
        </p:nvSpPr>
        <p:spPr>
          <a:xfrm rot="21331630">
            <a:off x="5891606" y="1001736"/>
            <a:ext cx="3062102" cy="1729394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Kommunale Analyse der notwendigen Strukturen zur inklusiven Ausgestaltung der Jugendhilfe</a:t>
            </a:r>
            <a:endParaRPr lang="de-DE" sz="1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" name="Rechteck: gefaltete Ecke 2">
            <a:extLst>
              <a:ext uri="{FF2B5EF4-FFF2-40B4-BE49-F238E27FC236}">
                <a16:creationId xmlns:a16="http://schemas.microsoft.com/office/drawing/2014/main" id="{D45FD9A4-1F5A-4754-1409-AE232B66728F}"/>
              </a:ext>
            </a:extLst>
          </p:cNvPr>
          <p:cNvSpPr/>
          <p:nvPr/>
        </p:nvSpPr>
        <p:spPr>
          <a:xfrm rot="314690">
            <a:off x="6310560" y="3258951"/>
            <a:ext cx="2606492" cy="1166511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1"/>
                </a:solidFill>
              </a:rPr>
              <a:t>Inklusive Ausrichtung bestehender Angebote der Leistungserbringer</a:t>
            </a:r>
            <a:endParaRPr lang="de-DE" sz="1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0" name="Rechteck: gefaltete Ecke 5">
            <a:extLst>
              <a:ext uri="{FF2B5EF4-FFF2-40B4-BE49-F238E27FC236}">
                <a16:creationId xmlns:a16="http://schemas.microsoft.com/office/drawing/2014/main" id="{C5B23A6F-2A60-882A-967E-AC29CA3C8484}"/>
              </a:ext>
            </a:extLst>
          </p:cNvPr>
          <p:cNvSpPr/>
          <p:nvPr/>
        </p:nvSpPr>
        <p:spPr>
          <a:xfrm rot="21118643">
            <a:off x="3365823" y="3008136"/>
            <a:ext cx="2565959" cy="1960831"/>
          </a:xfrm>
          <a:prstGeom prst="foldedCorne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Inklusive Zusammensetzung und </a:t>
            </a:r>
          </a:p>
          <a:p>
            <a:pPr algn="ctr"/>
            <a:r>
              <a:rPr lang="de-DE" sz="2000" dirty="0">
                <a:solidFill>
                  <a:schemeClr val="tx1"/>
                </a:solidFill>
              </a:rPr>
              <a:t>Ausgestaltung der AGs nach § 78 SGB VIII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4FCF2C-057A-471E-39F4-C67910B4B005}"/>
              </a:ext>
            </a:extLst>
          </p:cNvPr>
          <p:cNvSpPr txBox="1"/>
          <p:nvPr/>
        </p:nvSpPr>
        <p:spPr>
          <a:xfrm>
            <a:off x="421497" y="5245918"/>
            <a:ext cx="8647049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Die Themen Inklusion und Bildung müssen auch bei der Umsetzung des Rechtsanspruchs im Rahmen des Ganztagsförderungsgesetz (</a:t>
            </a:r>
            <a:r>
              <a:rPr lang="de-DE" dirty="0" err="1"/>
              <a:t>GaFöG</a:t>
            </a:r>
            <a:r>
              <a:rPr lang="de-DE" dirty="0"/>
              <a:t>) gemeinsam gedacht werden. </a:t>
            </a:r>
          </a:p>
        </p:txBody>
      </p:sp>
    </p:spTree>
    <p:extLst>
      <p:ext uri="{BB962C8B-B14F-4D97-AF65-F5344CB8AC3E}">
        <p14:creationId xmlns:p14="http://schemas.microsoft.com/office/powerpoint/2010/main" val="25515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2" grpId="0" animBg="1"/>
      <p:bldP spid="3" grpId="0" animBg="1"/>
      <p:bldP spid="1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5292079" y="259654"/>
            <a:ext cx="4245673" cy="6499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79" y="282575"/>
            <a:ext cx="3671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3. These: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7F2D6B-2E22-D964-0B68-58048254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628800"/>
            <a:ext cx="5436096" cy="396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088D09-C4F2-5DB0-BBE8-638DAB075F38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Bild: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D9A464-FE15-2554-07F8-DE235EF8F6EE}"/>
              </a:ext>
            </a:extLst>
          </p:cNvPr>
          <p:cNvSpPr txBox="1"/>
          <p:nvPr/>
        </p:nvSpPr>
        <p:spPr>
          <a:xfrm rot="20810632">
            <a:off x="583878" y="3182282"/>
            <a:ext cx="838469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solidFill>
                  <a:schemeClr val="tx1"/>
                </a:solidFill>
                <a:latin typeface="Roboto Slab" pitchFamily="2" charset="0"/>
                <a:cs typeface="Roboto Slab" pitchFamily="2" charset="0"/>
              </a:rPr>
              <a:t>„Nur gemeinsam schaffen wir das!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3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1259632" y="258763"/>
            <a:ext cx="8280920" cy="6499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82575"/>
            <a:ext cx="7559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…bitte in Lösungen denken…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088D09-C4F2-5DB0-BBE8-638DAB075F38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Bild: </a:t>
            </a:r>
            <a:r>
              <a:rPr lang="de-DE" dirty="0" err="1"/>
              <a:t>Pixabay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073AA9-D3C3-297B-EFAC-701AC3C75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412776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9682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827584" y="360724"/>
            <a:ext cx="8424936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796415" y="292341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rPr>
              <a:t>Wir brauchen eine gemeinsame, starke Stimme!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8A647DD-A059-49AD-3DBF-4171F8A4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78" y="1199261"/>
            <a:ext cx="7220958" cy="12384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B0EFD0B-30D7-EB99-C3B1-85E98262C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196015"/>
            <a:ext cx="4588913" cy="11907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0EF0FE6-9119-4393-FD58-DD8A83B3D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12" y="5018494"/>
            <a:ext cx="4176463" cy="752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3343CDB-B11C-A531-B3FE-2D7A1B997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56" y="2444605"/>
            <a:ext cx="6192687" cy="129988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6179F3E-302C-9606-47ED-3E62D5CCD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3744485"/>
            <a:ext cx="5688632" cy="8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4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Was braucht es?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1790F3-EC69-647B-84E8-3261D87DADD7}"/>
              </a:ext>
            </a:extLst>
          </p:cNvPr>
          <p:cNvSpPr txBox="1"/>
          <p:nvPr/>
        </p:nvSpPr>
        <p:spPr>
          <a:xfrm>
            <a:off x="1187624" y="1412776"/>
            <a:ext cx="712879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„Ohne Moos nix los!“- Finanzierungslogiken zwischen dem Bund und den Kommunen müssen im Rahmen der Gesetzgebung neu betrachtet werden.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259DE3-6719-3B3F-8A50-DEE3B68E1908}"/>
              </a:ext>
            </a:extLst>
          </p:cNvPr>
          <p:cNvSpPr txBox="1"/>
          <p:nvPr/>
        </p:nvSpPr>
        <p:spPr>
          <a:xfrm>
            <a:off x="1187624" y="2767280"/>
            <a:ext cx="7128792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Die Wichtigkeit dieser gemeinsamen Aufgabe muss gerade jetzt immer wieder betont werden- die Jugendhilfe insgesamt (öffentliche und freie Träger) muss hier mit einer Stimme sprechen!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B7C6F33-A551-4F27-B2D4-466EC178BD13}"/>
              </a:ext>
            </a:extLst>
          </p:cNvPr>
          <p:cNvSpPr txBox="1"/>
          <p:nvPr/>
        </p:nvSpPr>
        <p:spPr>
          <a:xfrm>
            <a:off x="1187624" y="4429560"/>
            <a:ext cx="712879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Wir brauchen Menschen, die wir für den sozialen Bereich begeistern können!</a:t>
            </a:r>
          </a:p>
        </p:txBody>
      </p:sp>
    </p:spTree>
    <p:extLst>
      <p:ext uri="{BB962C8B-B14F-4D97-AF65-F5344CB8AC3E}">
        <p14:creationId xmlns:p14="http://schemas.microsoft.com/office/powerpoint/2010/main" val="38742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3924300" y="258763"/>
            <a:ext cx="5543550" cy="8540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82575"/>
            <a:ext cx="4672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Wo ist denn Eschweiler?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63124B-D400-37CE-10F5-90619C38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05" y="1237944"/>
            <a:ext cx="6725589" cy="438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67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0CCD0B95-3B74-4F1F-99B7-DE65A652004F}"/>
              </a:ext>
            </a:extLst>
          </p:cNvPr>
          <p:cNvSpPr/>
          <p:nvPr/>
        </p:nvSpPr>
        <p:spPr>
          <a:xfrm>
            <a:off x="2555875" y="258763"/>
            <a:ext cx="6911975" cy="8588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7891" name="Textfeld 11">
            <a:extLst>
              <a:ext uri="{FF2B5EF4-FFF2-40B4-BE49-F238E27FC236}">
                <a16:creationId xmlns:a16="http://schemas.microsoft.com/office/drawing/2014/main" id="{2C272FB4-847B-4AAC-8990-657D18467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85750"/>
            <a:ext cx="676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…zum Schluss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9B297-3920-0144-664A-94091697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50" y="1340768"/>
            <a:ext cx="5936300" cy="445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24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10561DB-C4A7-437F-9918-3B2500A4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4544" y="-596447"/>
            <a:ext cx="9884860" cy="65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uppieren 7">
            <a:extLst>
              <a:ext uri="{FF2B5EF4-FFF2-40B4-BE49-F238E27FC236}">
                <a16:creationId xmlns:a16="http://schemas.microsoft.com/office/drawing/2014/main" id="{13439926-EEC2-4D69-A823-452EF3F8B92A}"/>
              </a:ext>
            </a:extLst>
          </p:cNvPr>
          <p:cNvGrpSpPr>
            <a:grpSpLocks/>
          </p:cNvGrpSpPr>
          <p:nvPr/>
        </p:nvGrpSpPr>
        <p:grpSpPr bwMode="auto">
          <a:xfrm>
            <a:off x="-3618666" y="-899748"/>
            <a:ext cx="9912351" cy="8539163"/>
            <a:chOff x="-3628014" y="-1037555"/>
            <a:chExt cx="9912750" cy="853839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CB132F9-9C8C-4739-9115-FFF190D36AD2}"/>
                </a:ext>
              </a:extLst>
            </p:cNvPr>
            <p:cNvSpPr/>
            <p:nvPr/>
          </p:nvSpPr>
          <p:spPr>
            <a:xfrm rot="259175">
              <a:off x="401224" y="-537538"/>
              <a:ext cx="5883512" cy="803837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F165A79-B5F6-4787-86F8-7A4AE61DF2EA}"/>
                </a:ext>
              </a:extLst>
            </p:cNvPr>
            <p:cNvSpPr/>
            <p:nvPr/>
          </p:nvSpPr>
          <p:spPr>
            <a:xfrm rot="259175">
              <a:off x="-3628014" y="-1037555"/>
              <a:ext cx="4072102" cy="80383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7A2CEE8B-3CC5-4557-A8AE-11535C6215B1}"/>
              </a:ext>
            </a:extLst>
          </p:cNvPr>
          <p:cNvSpPr/>
          <p:nvPr/>
        </p:nvSpPr>
        <p:spPr>
          <a:xfrm rot="259175">
            <a:off x="8494713" y="-461963"/>
            <a:ext cx="4073525" cy="803910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5366" name="Picture 2">
            <a:extLst>
              <a:ext uri="{FF2B5EF4-FFF2-40B4-BE49-F238E27FC236}">
                <a16:creationId xmlns:a16="http://schemas.microsoft.com/office/drawing/2014/main" id="{531689F2-ED1D-4111-8D1B-07AD29EF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9797" y="260350"/>
            <a:ext cx="1461206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hteck 3">
            <a:extLst>
              <a:ext uri="{FF2B5EF4-FFF2-40B4-BE49-F238E27FC236}">
                <a16:creationId xmlns:a16="http://schemas.microsoft.com/office/drawing/2014/main" id="{23915425-C444-4F19-9B8E-22ACA81C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333375"/>
            <a:ext cx="3175" cy="755650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C7803E-13CF-EC26-ABF9-BFC1CC33D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126" y="394153"/>
            <a:ext cx="3357867" cy="9563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E58E234-27DD-721D-7231-315AE53C14D7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 von Iris </a:t>
            </a:r>
            <a:r>
              <a:rPr lang="de-DE" dirty="0" err="1"/>
              <a:t>Vajejo</a:t>
            </a:r>
            <a:r>
              <a:rPr lang="de-DE" dirty="0"/>
              <a:t> auf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D2C695-4EEF-68A4-58FD-C1545E09C526}"/>
              </a:ext>
            </a:extLst>
          </p:cNvPr>
          <p:cNvSpPr/>
          <p:nvPr/>
        </p:nvSpPr>
        <p:spPr>
          <a:xfrm>
            <a:off x="0" y="3065866"/>
            <a:ext cx="989356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92063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7F2D6B-2E22-D964-0B68-58048254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628800"/>
            <a:ext cx="5436096" cy="396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088D09-C4F2-5DB0-BBE8-638DAB075F38}"/>
              </a:ext>
            </a:extLst>
          </p:cNvPr>
          <p:cNvSpPr txBox="1"/>
          <p:nvPr/>
        </p:nvSpPr>
        <p:spPr>
          <a:xfrm>
            <a:off x="256360" y="6435845"/>
            <a:ext cx="8395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Bild: </a:t>
            </a:r>
            <a:r>
              <a:rPr lang="de-DE" dirty="0" err="1"/>
              <a:t>Pixabay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1403FA-BBA6-DE94-5ED2-14FE8B78851E}"/>
              </a:ext>
            </a:extLst>
          </p:cNvPr>
          <p:cNvSpPr txBox="1"/>
          <p:nvPr/>
        </p:nvSpPr>
        <p:spPr>
          <a:xfrm rot="20810632">
            <a:off x="583878" y="2535952"/>
            <a:ext cx="8384699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solidFill>
                  <a:schemeClr val="tx1"/>
                </a:solidFill>
                <a:latin typeface="Roboto Slab" pitchFamily="2" charset="0"/>
                <a:cs typeface="Roboto Slab" pitchFamily="2" charset="0"/>
              </a:rPr>
              <a:t>„Das Jugendamt“ gibt es nicht; die inklusive Jugendhilfe muss individuell, kommunal spezifiziert mit den Partnern vor Ort entwickelt werden!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7866266-241C-FEAF-5CA9-7B98B74D3049}"/>
              </a:ext>
            </a:extLst>
          </p:cNvPr>
          <p:cNvSpPr/>
          <p:nvPr/>
        </p:nvSpPr>
        <p:spPr>
          <a:xfrm>
            <a:off x="4694244" y="265371"/>
            <a:ext cx="4752528" cy="6372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1. These</a:t>
            </a:r>
          </a:p>
        </p:txBody>
      </p:sp>
    </p:spTree>
    <p:extLst>
      <p:ext uri="{BB962C8B-B14F-4D97-AF65-F5344CB8AC3E}">
        <p14:creationId xmlns:p14="http://schemas.microsoft.com/office/powerpoint/2010/main" val="5163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1259632" y="258763"/>
            <a:ext cx="8208218" cy="485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82575"/>
            <a:ext cx="7559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Jedes Jugendamt ist anders…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5603A6-6B8F-6A30-5878-B13FEBD76CE5}"/>
              </a:ext>
            </a:extLst>
          </p:cNvPr>
          <p:cNvSpPr txBox="1"/>
          <p:nvPr/>
        </p:nvSpPr>
        <p:spPr>
          <a:xfrm>
            <a:off x="-349165" y="6137572"/>
            <a:ext cx="830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https://www.unterstuetzung-die-ankommt.de/media/filer_public/8d/00/8d00c57d-29bc-4637-ad16-25e7a3741231/210408-jugendamtsmonitor-bag-landesjugendaemter-web.pdf</a:t>
            </a:r>
            <a:r>
              <a:rPr lang="de-DE" sz="1200" dirty="0"/>
              <a:t>, S. 84, </a:t>
            </a:r>
            <a:r>
              <a:rPr lang="de-DE" sz="1200" dirty="0" err="1"/>
              <a:t>Photo</a:t>
            </a:r>
            <a:r>
              <a:rPr lang="de-DE" sz="1200" dirty="0"/>
              <a:t>: </a:t>
            </a:r>
            <a:r>
              <a:rPr lang="de-DE" sz="1200" dirty="0" err="1"/>
              <a:t>pixabay</a:t>
            </a:r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F0AC01-42E3-1D59-EBAC-FF4FC57A8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628800"/>
            <a:ext cx="4283968" cy="28481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C5C1E8-231D-2CE5-2523-12937C7563CC}"/>
              </a:ext>
            </a:extLst>
          </p:cNvPr>
          <p:cNvSpPr txBox="1"/>
          <p:nvPr/>
        </p:nvSpPr>
        <p:spPr>
          <a:xfrm>
            <a:off x="7110028" y="2736907"/>
            <a:ext cx="144016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Anzahl d. Kinder, </a:t>
            </a:r>
            <a:r>
              <a:rPr lang="de-DE" dirty="0" err="1"/>
              <a:t>Jgdl</a:t>
            </a:r>
            <a:r>
              <a:rPr lang="de-DE" dirty="0"/>
              <a:t>. u. Familien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70D3BB-0319-7445-FA0F-7082CD159F6A}"/>
              </a:ext>
            </a:extLst>
          </p:cNvPr>
          <p:cNvSpPr txBox="1"/>
          <p:nvPr/>
        </p:nvSpPr>
        <p:spPr>
          <a:xfrm>
            <a:off x="5580112" y="4700510"/>
            <a:ext cx="14401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Finanzaus-</a:t>
            </a:r>
            <a:r>
              <a:rPr lang="de-DE" dirty="0" err="1"/>
              <a:t>stattung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D36C3B-223C-B0F2-F716-A3A2D9A9E1E0}"/>
              </a:ext>
            </a:extLst>
          </p:cNvPr>
          <p:cNvSpPr txBox="1"/>
          <p:nvPr/>
        </p:nvSpPr>
        <p:spPr>
          <a:xfrm>
            <a:off x="3906065" y="1113871"/>
            <a:ext cx="158338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Sozialstruktur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58627A-E114-16A7-C360-76838138DC03}"/>
              </a:ext>
            </a:extLst>
          </p:cNvPr>
          <p:cNvSpPr txBox="1"/>
          <p:nvPr/>
        </p:nvSpPr>
        <p:spPr>
          <a:xfrm>
            <a:off x="755576" y="2729718"/>
            <a:ext cx="152991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Traditionen, Schwerpunkte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A08E9C-CCBF-C4C3-011A-65C60222ACB2}"/>
              </a:ext>
            </a:extLst>
          </p:cNvPr>
          <p:cNvSpPr txBox="1"/>
          <p:nvPr/>
        </p:nvSpPr>
        <p:spPr>
          <a:xfrm>
            <a:off x="2123728" y="4713486"/>
            <a:ext cx="14401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Städte/ </a:t>
            </a:r>
            <a:r>
              <a:rPr lang="de-DE" dirty="0" err="1"/>
              <a:t>ländl</a:t>
            </a:r>
            <a:r>
              <a:rPr lang="de-DE" dirty="0"/>
              <a:t>. Regionen</a:t>
            </a:r>
          </a:p>
        </p:txBody>
      </p:sp>
    </p:spTree>
    <p:extLst>
      <p:ext uri="{BB962C8B-B14F-4D97-AF65-F5344CB8AC3E}">
        <p14:creationId xmlns:p14="http://schemas.microsoft.com/office/powerpoint/2010/main" val="11448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Jugendämter und ihre Zuständigkeitsgebiete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8DED5A-B411-1233-63F3-555C82B6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11176"/>
            <a:ext cx="4032447" cy="4950671"/>
          </a:xfrm>
          <a:prstGeom prst="rect">
            <a:avLst/>
          </a:prstGeom>
        </p:spPr>
      </p:pic>
      <p:sp>
        <p:nvSpPr>
          <p:cNvPr id="6" name="Legende: Linie 5">
            <a:extLst>
              <a:ext uri="{FF2B5EF4-FFF2-40B4-BE49-F238E27FC236}">
                <a16:creationId xmlns:a16="http://schemas.microsoft.com/office/drawing/2014/main" id="{D3F74B15-68D6-FBEC-552C-E1587EA11CEC}"/>
              </a:ext>
            </a:extLst>
          </p:cNvPr>
          <p:cNvSpPr/>
          <p:nvPr/>
        </p:nvSpPr>
        <p:spPr>
          <a:xfrm>
            <a:off x="6480210" y="1613455"/>
            <a:ext cx="2268253" cy="1167473"/>
          </a:xfrm>
          <a:prstGeom prst="borderCallout1">
            <a:avLst>
              <a:gd name="adj1" fmla="val 18750"/>
              <a:gd name="adj2" fmla="val -8333"/>
              <a:gd name="adj3" fmla="val 24728"/>
              <a:gd name="adj4" fmla="val -581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Kreisjugendamt Mecklenburgische Seenplatte 5.470 Quadratkilometer</a:t>
            </a:r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10D95295-5961-86B8-21E2-7F9A77DBF648}"/>
              </a:ext>
            </a:extLst>
          </p:cNvPr>
          <p:cNvSpPr/>
          <p:nvPr/>
        </p:nvSpPr>
        <p:spPr>
          <a:xfrm>
            <a:off x="593558" y="3475541"/>
            <a:ext cx="2268253" cy="1167473"/>
          </a:xfrm>
          <a:prstGeom prst="borderCallout1">
            <a:avLst>
              <a:gd name="adj1" fmla="val 61884"/>
              <a:gd name="adj2" fmla="val 100921"/>
              <a:gd name="adj3" fmla="val -4785"/>
              <a:gd name="adj4" fmla="val 1300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Stadtjugendamt Mayen 6 Quadratkilometer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513251-E005-486F-A315-27BA60A70A44}"/>
              </a:ext>
            </a:extLst>
          </p:cNvPr>
          <p:cNvSpPr txBox="1"/>
          <p:nvPr/>
        </p:nvSpPr>
        <p:spPr>
          <a:xfrm>
            <a:off x="-349165" y="6137572"/>
            <a:ext cx="830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https://www.unterstuetzung-die-ankommt.de/media/filer_public/8d/00/8d00c57d-29bc-4637-ad16-25e7a3741231/210408-jugendamtsmonitor-bag-landesjugendaemter-web.pdf</a:t>
            </a:r>
            <a:r>
              <a:rPr lang="de-DE" sz="1200" dirty="0"/>
              <a:t>, S. 87</a:t>
            </a:r>
          </a:p>
        </p:txBody>
      </p:sp>
    </p:spTree>
    <p:extLst>
      <p:ext uri="{BB962C8B-B14F-4D97-AF65-F5344CB8AC3E}">
        <p14:creationId xmlns:p14="http://schemas.microsoft.com/office/powerpoint/2010/main" val="117631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F658D04-A2C7-A99E-9B6F-64EB7B592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436" y="405923"/>
            <a:ext cx="4128844" cy="539986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SGB II-Quote bei Minderjährigen</a:t>
            </a:r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10D95295-5961-86B8-21E2-7F9A77DBF648}"/>
              </a:ext>
            </a:extLst>
          </p:cNvPr>
          <p:cNvSpPr/>
          <p:nvPr/>
        </p:nvSpPr>
        <p:spPr>
          <a:xfrm>
            <a:off x="1187624" y="2199765"/>
            <a:ext cx="1998222" cy="1013212"/>
          </a:xfrm>
          <a:prstGeom prst="borderCallout1">
            <a:avLst>
              <a:gd name="adj1" fmla="val 61884"/>
              <a:gd name="adj2" fmla="val 100921"/>
              <a:gd name="adj3" fmla="val -19172"/>
              <a:gd name="adj4" fmla="val 1598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Bremen 30 %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513251-E005-486F-A315-27BA60A70A44}"/>
              </a:ext>
            </a:extLst>
          </p:cNvPr>
          <p:cNvSpPr txBox="1"/>
          <p:nvPr/>
        </p:nvSpPr>
        <p:spPr>
          <a:xfrm>
            <a:off x="-349165" y="6137572"/>
            <a:ext cx="830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https://www.unterstuetzung-die-ankommt.de/media/filer_public/8d/00/8d00c57d-29bc-4637-ad16-25e7a3741231/210408-jugendamtsmonitor-bag-landesjugendaemter-web.pdf</a:t>
            </a:r>
            <a:r>
              <a:rPr lang="de-DE" sz="1200" dirty="0"/>
              <a:t>, S. 87</a:t>
            </a:r>
          </a:p>
        </p:txBody>
      </p:sp>
      <p:sp>
        <p:nvSpPr>
          <p:cNvPr id="5" name="Legende: Linie 4">
            <a:extLst>
              <a:ext uri="{FF2B5EF4-FFF2-40B4-BE49-F238E27FC236}">
                <a16:creationId xmlns:a16="http://schemas.microsoft.com/office/drawing/2014/main" id="{52730946-CB8F-E042-E214-AA3DE9585A50}"/>
              </a:ext>
            </a:extLst>
          </p:cNvPr>
          <p:cNvSpPr/>
          <p:nvPr/>
        </p:nvSpPr>
        <p:spPr>
          <a:xfrm>
            <a:off x="7092280" y="4149080"/>
            <a:ext cx="1872208" cy="1008112"/>
          </a:xfrm>
          <a:prstGeom prst="borderCallout1">
            <a:avLst>
              <a:gd name="adj1" fmla="val 18750"/>
              <a:gd name="adj2" fmla="val -8333"/>
              <a:gd name="adj3" fmla="val 23549"/>
              <a:gd name="adj4" fmla="val -5410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Bayern 5,8 %</a:t>
            </a:r>
          </a:p>
        </p:txBody>
      </p:sp>
    </p:spTree>
    <p:extLst>
      <p:ext uri="{BB962C8B-B14F-4D97-AF65-F5344CB8AC3E}">
        <p14:creationId xmlns:p14="http://schemas.microsoft.com/office/powerpoint/2010/main" val="16458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568D136-66E9-4139-AFD1-AEDA17CF3353}"/>
              </a:ext>
            </a:extLst>
          </p:cNvPr>
          <p:cNvSpPr/>
          <p:nvPr/>
        </p:nvSpPr>
        <p:spPr>
          <a:xfrm>
            <a:off x="1259632" y="258763"/>
            <a:ext cx="8208218" cy="485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6387" name="Textfeld 11">
            <a:extLst>
              <a:ext uri="{FF2B5EF4-FFF2-40B4-BE49-F238E27FC236}">
                <a16:creationId xmlns:a16="http://schemas.microsoft.com/office/drawing/2014/main" id="{8AE6247C-450E-4AA5-928F-27A784C0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282575"/>
            <a:ext cx="7559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2400" b="1" dirty="0">
                <a:solidFill>
                  <a:schemeClr val="accent1"/>
                </a:solidFill>
                <a:latin typeface="Roboto Slab" pitchFamily="2" charset="0"/>
                <a:cs typeface="Roboto Slab" pitchFamily="2" charset="0"/>
              </a:rPr>
              <a:t>Konkreter…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5603A6-6B8F-6A30-5878-B13FEBD76CE5}"/>
              </a:ext>
            </a:extLst>
          </p:cNvPr>
          <p:cNvSpPr txBox="1"/>
          <p:nvPr/>
        </p:nvSpPr>
        <p:spPr>
          <a:xfrm>
            <a:off x="323528" y="613757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https://www.unterstuetzung-die-ankommt.de/media/filer_public/8d/00/8d00c57d-29bc-4637-ad16-25e7a3741231/210408-jugendamtsmonitor-bag-landesjugendaemter-web.pdf</a:t>
            </a:r>
            <a:r>
              <a:rPr lang="de-DE" sz="1200" dirty="0"/>
              <a:t>, S. 84 und </a:t>
            </a:r>
            <a:r>
              <a:rPr lang="de-DE" sz="1200" dirty="0" err="1"/>
              <a:t>KomDat</a:t>
            </a:r>
            <a:r>
              <a:rPr lang="de-DE" sz="1200" dirty="0"/>
              <a:t> </a:t>
            </a:r>
            <a:r>
              <a:rPr lang="nn-NO" sz="1200" dirty="0"/>
              <a:t>Januar 2023 Heft Nr. 3 / 22 25. Jg</a:t>
            </a:r>
            <a:endParaRPr lang="de-DE" sz="120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77DE2ED-660D-5538-CC77-5CA818154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941153"/>
              </p:ext>
            </p:extLst>
          </p:nvPr>
        </p:nvGraphicFramePr>
        <p:xfrm>
          <a:off x="971600" y="1196752"/>
          <a:ext cx="3600400" cy="4402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143263821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994538989"/>
                    </a:ext>
                  </a:extLst>
                </a:gridCol>
              </a:tblGrid>
              <a:tr h="359872">
                <a:tc>
                  <a:txBody>
                    <a:bodyPr/>
                    <a:lstStyle/>
                    <a:p>
                      <a:r>
                        <a:rPr lang="de-DE" sz="1800" dirty="0"/>
                        <a:t>Ein paar weitere Beispiele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8547604"/>
                  </a:ext>
                </a:extLst>
              </a:tr>
              <a:tr h="904543">
                <a:tc>
                  <a:txBody>
                    <a:bodyPr/>
                    <a:lstStyle/>
                    <a:p>
                      <a:r>
                        <a:rPr lang="de-DE" sz="1800" dirty="0"/>
                        <a:t>Das Jugendamt Altena ist für 2.600 (2017) Kinder und Jugendliche zuständig.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Das Jugendamt der Stadt München für 228.000 Kinder und Jugendliche.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2710941"/>
                  </a:ext>
                </a:extLst>
              </a:tr>
              <a:tr h="904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In Städten ca. 1,3 Stellen im ASD pro 1000 Kinder</a:t>
                      </a:r>
                    </a:p>
                    <a:p>
                      <a:endParaRPr lang="de-DE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In Landkreisen ca. 0,8</a:t>
                      </a:r>
                    </a:p>
                    <a:p>
                      <a:endParaRPr lang="de-DE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5959321"/>
                  </a:ext>
                </a:extLst>
              </a:tr>
              <a:tr h="904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Dezentrale Einheiten</a:t>
                      </a:r>
                    </a:p>
                    <a:p>
                      <a:endParaRPr lang="de-DE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Ein zentraler Sitz</a:t>
                      </a:r>
                    </a:p>
                    <a:p>
                      <a:endParaRPr lang="de-DE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485404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1274BD6-5A53-2E57-4FEA-FEFE2C918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185" y="1196752"/>
            <a:ext cx="4167966" cy="4402122"/>
          </a:xfrm>
          <a:prstGeom prst="rect">
            <a:avLst/>
          </a:prstGeom>
        </p:spPr>
      </p:pic>
      <p:pic>
        <p:nvPicPr>
          <p:cNvPr id="4" name="Grafik 3" descr="Lupe mit einfarbiger Füllung">
            <a:extLst>
              <a:ext uri="{FF2B5EF4-FFF2-40B4-BE49-F238E27FC236}">
                <a16:creationId xmlns:a16="http://schemas.microsoft.com/office/drawing/2014/main" id="{D3A3861B-3C33-9BD6-0B27-38E1A86FE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0112" y="340939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1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…im ASD oder im Spezialgebiet?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EF4487-CBA3-0B0B-EF4F-C85924B9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72816"/>
            <a:ext cx="8100392" cy="31025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9ECFB3-E65A-9904-E7E5-5A5F431B4668}"/>
              </a:ext>
            </a:extLst>
          </p:cNvPr>
          <p:cNvSpPr txBox="1"/>
          <p:nvPr/>
        </p:nvSpPr>
        <p:spPr>
          <a:xfrm>
            <a:off x="343696" y="6199127"/>
            <a:ext cx="906816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Graphik v. Prof. Dr. Michaela Berghaus; Adam Khalaf M.A.; Prof. Dr. Joachim </a:t>
            </a:r>
            <a:r>
              <a:rPr lang="de-DE" sz="1400" dirty="0" err="1"/>
              <a:t>Merchel</a:t>
            </a:r>
            <a:r>
              <a:rPr lang="de-DE" sz="1400" dirty="0"/>
              <a:t>,</a:t>
            </a:r>
          </a:p>
          <a:p>
            <a:r>
              <a:rPr lang="de-DE" sz="1400" dirty="0"/>
              <a:t> „Unterschiedlich und doch gleich: Realitäten der ASD in Deutschland“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34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187624" y="258763"/>
            <a:ext cx="8280226" cy="669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915" name="Textfeld 11"/>
          <p:cNvSpPr txBox="1">
            <a:spLocks noChangeArrowheads="1"/>
          </p:cNvSpPr>
          <p:nvPr/>
        </p:nvSpPr>
        <p:spPr bwMode="auto">
          <a:xfrm>
            <a:off x="1187624" y="282575"/>
            <a:ext cx="7956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914400" eaLnBrk="1" hangingPunct="1"/>
            <a:r>
              <a:rPr lang="de-DE" altLang="de-DE" sz="2000" b="1" dirty="0">
                <a:solidFill>
                  <a:srgbClr val="4F81BD"/>
                </a:solidFill>
                <a:latin typeface="Roboto Slab" charset="0"/>
              </a:rPr>
              <a:t>Spezialisierungen-Hintergründe und Anforderungen 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987CCE68-71FB-03DF-3B33-38B010B2A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82034"/>
              </p:ext>
            </p:extLst>
          </p:nvPr>
        </p:nvGraphicFramePr>
        <p:xfrm>
          <a:off x="1524000" y="1196752"/>
          <a:ext cx="72964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0B15C347-9FF2-F7A8-8CA5-9C29E797E1C5}"/>
              </a:ext>
            </a:extLst>
          </p:cNvPr>
          <p:cNvSpPr txBox="1"/>
          <p:nvPr/>
        </p:nvSpPr>
        <p:spPr>
          <a:xfrm>
            <a:off x="343696" y="6199127"/>
            <a:ext cx="906816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Graphik v. Prof. Dr. Michaela Berghaus; Adam Khalaf M.A.; Prof. Dr. Joachim </a:t>
            </a:r>
            <a:r>
              <a:rPr lang="de-DE" sz="1400" dirty="0" err="1"/>
              <a:t>Merchel</a:t>
            </a:r>
            <a:r>
              <a:rPr lang="de-DE" sz="1400" dirty="0"/>
              <a:t>,</a:t>
            </a:r>
          </a:p>
          <a:p>
            <a:r>
              <a:rPr lang="de-DE" sz="1400" dirty="0"/>
              <a:t> „Unterschiedlich und doch gleich: Realitäten der ASD in Deutschland“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3CF26D-2D7F-E8C9-7459-ACD5E784018F}"/>
              </a:ext>
            </a:extLst>
          </p:cNvPr>
          <p:cNvSpPr txBox="1"/>
          <p:nvPr/>
        </p:nvSpPr>
        <p:spPr>
          <a:xfrm>
            <a:off x="1187624" y="1340768"/>
            <a:ext cx="7632848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Hintergründe</a:t>
            </a:r>
          </a:p>
        </p:txBody>
      </p:sp>
    </p:spTree>
    <p:extLst>
      <p:ext uri="{BB962C8B-B14F-4D97-AF65-F5344CB8AC3E}">
        <p14:creationId xmlns:p14="http://schemas.microsoft.com/office/powerpoint/2010/main" val="120088456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72AA6739419C4383CB7BF497FD69B0" ma:contentTypeVersion="14" ma:contentTypeDescription="Ein neues Dokument erstellen." ma:contentTypeScope="" ma:versionID="6d567fbeef1e0484baba2cf81c4c7b8a">
  <xsd:schema xmlns:xsd="http://www.w3.org/2001/XMLSchema" xmlns:xs="http://www.w3.org/2001/XMLSchema" xmlns:p="http://schemas.microsoft.com/office/2006/metadata/properties" xmlns:ns2="289b852b-d322-4eb5-92ff-db6617e19236" xmlns:ns3="17edd021-8102-44e6-97cb-cf0bd70e59a1" targetNamespace="http://schemas.microsoft.com/office/2006/metadata/properties" ma:root="true" ma:fieldsID="2fb80e0bce8276cb02bd26f10216ed90" ns2:_="" ns3:_="">
    <xsd:import namespace="289b852b-d322-4eb5-92ff-db6617e19236"/>
    <xsd:import namespace="17edd021-8102-44e6-97cb-cf0bd70e59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b852b-d322-4eb5-92ff-db6617e192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7b012317-5e87-451e-a349-72d4a19645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dd021-8102-44e6-97cb-cf0bd70e59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9b852b-d322-4eb5-92ff-db6617e192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86457F-66D0-4422-8581-869AE078A7EE}"/>
</file>

<file path=customXml/itemProps2.xml><?xml version="1.0" encoding="utf-8"?>
<ds:datastoreItem xmlns:ds="http://schemas.openxmlformats.org/officeDocument/2006/customXml" ds:itemID="{919C2683-E668-4798-8256-96FB44F05971}"/>
</file>

<file path=customXml/itemProps3.xml><?xml version="1.0" encoding="utf-8"?>
<ds:datastoreItem xmlns:ds="http://schemas.openxmlformats.org/officeDocument/2006/customXml" ds:itemID="{17BA0C37-4C5E-4ADE-B097-F94B5FE0DB8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941</Words>
  <Application>Microsoft Office PowerPoint</Application>
  <PresentationFormat>Bildschirmpräsentation (4:3)</PresentationFormat>
  <Paragraphs>110</Paragraphs>
  <Slides>21</Slides>
  <Notes>14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Roboto Slab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regio iT aachen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 der Folie</dc:title>
  <dc:creator>Rene Costantini</dc:creator>
  <cp:lastModifiedBy>Stefan Pietsch</cp:lastModifiedBy>
  <cp:revision>294</cp:revision>
  <cp:lastPrinted>2023-06-12T06:48:40Z</cp:lastPrinted>
  <dcterms:created xsi:type="dcterms:W3CDTF">2016-07-26T09:02:42Z</dcterms:created>
  <dcterms:modified xsi:type="dcterms:W3CDTF">2023-12-11T18:39:31Z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0x010100A172AA6739419C4383CB7BF497FD69B0</vt:lpwstr>
  </property>
</Properties>
</file>